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8"/>
  </p:notesMasterIdLst>
  <p:sldIdLst>
    <p:sldId id="280" r:id="rId2"/>
    <p:sldId id="282" r:id="rId3"/>
    <p:sldId id="286" r:id="rId4"/>
    <p:sldId id="326" r:id="rId5"/>
    <p:sldId id="331" r:id="rId6"/>
    <p:sldId id="332" r:id="rId7"/>
    <p:sldId id="333" r:id="rId8"/>
    <p:sldId id="334" r:id="rId9"/>
    <p:sldId id="356" r:id="rId10"/>
    <p:sldId id="335" r:id="rId11"/>
    <p:sldId id="327" r:id="rId12"/>
    <p:sldId id="354" r:id="rId13"/>
    <p:sldId id="358" r:id="rId14"/>
    <p:sldId id="355" r:id="rId15"/>
    <p:sldId id="359" r:id="rId16"/>
    <p:sldId id="360" r:id="rId17"/>
    <p:sldId id="357" r:id="rId18"/>
    <p:sldId id="339" r:id="rId19"/>
    <p:sldId id="340" r:id="rId20"/>
    <p:sldId id="346" r:id="rId21"/>
    <p:sldId id="328" r:id="rId22"/>
    <p:sldId id="338" r:id="rId23"/>
    <p:sldId id="342" r:id="rId24"/>
    <p:sldId id="343" r:id="rId25"/>
    <p:sldId id="341" r:id="rId26"/>
    <p:sldId id="344" r:id="rId27"/>
    <p:sldId id="345" r:id="rId28"/>
    <p:sldId id="329" r:id="rId29"/>
    <p:sldId id="347" r:id="rId30"/>
    <p:sldId id="348" r:id="rId31"/>
    <p:sldId id="351" r:id="rId32"/>
    <p:sldId id="330" r:id="rId33"/>
    <p:sldId id="352" r:id="rId34"/>
    <p:sldId id="353" r:id="rId35"/>
    <p:sldId id="315" r:id="rId36"/>
    <p:sldId id="319" r:id="rId37"/>
  </p:sldIdLst>
  <p:sldSz cx="18288000" cy="10287000"/>
  <p:notesSz cx="6858000" cy="9144000"/>
  <p:embeddedFontLst>
    <p:embeddedFont>
      <p:font typeface="Golos Text" panose="020B0604020202020204" charset="-52"/>
      <p:regular r:id="rId39"/>
      <p:bold r:id="rId40"/>
    </p:embeddedFont>
    <p:embeddedFont>
      <p:font typeface="Golos Text Medium" panose="020B0604020202020204" charset="-52"/>
      <p:regular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Proxima Nova Semibold" panose="020005060300000200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59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D0A0"/>
    <a:srgbClr val="4B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DDFBC8-0C1C-41B8-96A9-C3C92576268C}">
  <a:tblStyle styleId="{D0DDFBC8-0C1C-41B8-96A9-C3C92576268C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22" autoAdjust="0"/>
    <p:restoredTop sz="93992" autoAdjust="0"/>
  </p:normalViewPr>
  <p:slideViewPr>
    <p:cSldViewPr snapToGrid="0">
      <p:cViewPr varScale="1">
        <p:scale>
          <a:sx n="89" d="100"/>
          <a:sy n="89" d="100"/>
        </p:scale>
        <p:origin x="132" y="558"/>
      </p:cViewPr>
      <p:guideLst>
        <p:guide orient="horz"/>
        <p:guide pos="5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19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72e1aa851_6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72e1aa851_6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0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22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742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106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493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201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64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271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77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6f911c6f3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6f911c6f3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56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72e1aa851_6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72e1aa851_6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60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53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38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482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9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058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444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72e1aa851_6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72e1aa851_6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514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46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72e1aa851_6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72e1aa851_6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4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997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72e1aa851_6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72e1aa851_6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252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69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199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2e1aa851_6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2e1aa851_6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72e112002_0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72e112002_0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2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2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55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95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81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6f911c6f3_2_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6f911c6f3_2_2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3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828">
          <p15:clr>
            <a:srgbClr val="FA7B17"/>
          </p15:clr>
        </p15:guide>
        <p15:guide id="3" pos="1191">
          <p15:clr>
            <a:srgbClr val="FA7B17"/>
          </p15:clr>
        </p15:guide>
        <p15:guide id="4" pos="1553">
          <p15:clr>
            <a:srgbClr val="FA7B17"/>
          </p15:clr>
        </p15:guide>
        <p15:guide id="5" pos="1915">
          <p15:clr>
            <a:srgbClr val="FA7B17"/>
          </p15:clr>
        </p15:guide>
        <p15:guide id="6" pos="2295">
          <p15:clr>
            <a:srgbClr val="FA7B17"/>
          </p15:clr>
        </p15:guide>
        <p15:guide id="7" pos="2652">
          <p15:clr>
            <a:srgbClr val="FA7B17"/>
          </p15:clr>
        </p15:guide>
        <p15:guide id="8" pos="3024">
          <p15:clr>
            <a:srgbClr val="FA7B17"/>
          </p15:clr>
        </p15:guide>
        <p15:guide id="9" pos="3389">
          <p15:clr>
            <a:srgbClr val="FA7B17"/>
          </p15:clr>
        </p15:guide>
        <p15:guide id="10" pos="3755">
          <p15:clr>
            <a:srgbClr val="FA7B17"/>
          </p15:clr>
        </p15:guide>
        <p15:guide id="11" pos="4114">
          <p15:clr>
            <a:srgbClr val="FA7B17"/>
          </p15:clr>
        </p15:guide>
        <p15:guide id="12" pos="4487">
          <p15:clr>
            <a:srgbClr val="FA7B17"/>
          </p15:clr>
        </p15:guide>
        <p15:guide id="13" pos="4851">
          <p15:clr>
            <a:srgbClr val="FA7B17"/>
          </p15:clr>
        </p15:guide>
        <p15:guide id="14" pos="5218">
          <p15:clr>
            <a:srgbClr val="FA7B17"/>
          </p15:clr>
        </p15:guide>
        <p15:guide id="15" pos="5576">
          <p15:clr>
            <a:srgbClr val="FA7B17"/>
          </p15:clr>
        </p15:guide>
        <p15:guide id="16" pos="5950">
          <p15:clr>
            <a:srgbClr val="FA7B17"/>
          </p15:clr>
        </p15:guide>
        <p15:guide id="17" pos="6313">
          <p15:clr>
            <a:srgbClr val="FA7B17"/>
          </p15:clr>
        </p15:guide>
        <p15:guide id="18" pos="6681">
          <p15:clr>
            <a:srgbClr val="FA7B17"/>
          </p15:clr>
        </p15:guide>
        <p15:guide id="19" pos="7038">
          <p15:clr>
            <a:srgbClr val="FA7B17"/>
          </p15:clr>
        </p15:guide>
        <p15:guide id="20" pos="7413">
          <p15:clr>
            <a:srgbClr val="FA7B17"/>
          </p15:clr>
        </p15:guide>
        <p15:guide id="21" pos="7775">
          <p15:clr>
            <a:srgbClr val="FA7B17"/>
          </p15:clr>
        </p15:guide>
        <p15:guide id="22" pos="8145">
          <p15:clr>
            <a:srgbClr val="FA7B17"/>
          </p15:clr>
        </p15:guide>
        <p15:guide id="23" pos="8512">
          <p15:clr>
            <a:srgbClr val="FA7B17"/>
          </p15:clr>
        </p15:guide>
        <p15:guide id="24" pos="8880">
          <p15:clr>
            <a:srgbClr val="FA7B17"/>
          </p15:clr>
        </p15:guide>
        <p15:guide id="25" pos="9248">
          <p15:clr>
            <a:srgbClr val="FA7B17"/>
          </p15:clr>
        </p15:guide>
        <p15:guide id="26" pos="9615">
          <p15:clr>
            <a:srgbClr val="FA7B17"/>
          </p15:clr>
        </p15:guide>
        <p15:guide id="27" pos="9967">
          <p15:clr>
            <a:srgbClr val="FA7B17"/>
          </p15:clr>
        </p15:guide>
        <p15:guide id="28" pos="10343">
          <p15:clr>
            <a:srgbClr val="FA7B17"/>
          </p15:clr>
        </p15:guide>
        <p15:guide id="29" pos="10699">
          <p15:clr>
            <a:srgbClr val="FA7B17"/>
          </p15:clr>
        </p15:guide>
        <p15:guide id="30" pos="1107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548367" y="41443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32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32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32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3200"/>
              </a:spcBef>
              <a:spcAft>
                <a:spcPts val="32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1" name="Google Shape;31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571492" y="1497298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725" y="430176"/>
            <a:ext cx="14652300" cy="1097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6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39" name="Google Shape;39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1">
          <p15:clr>
            <a:srgbClr val="FA7B17"/>
          </p15:clr>
        </p15:guide>
        <p15:guide id="2" orient="horz" pos="770">
          <p15:clr>
            <a:srgbClr val="FA7B17"/>
          </p15:clr>
        </p15:guide>
        <p15:guide id="3" orient="horz" pos="888">
          <p15:clr>
            <a:srgbClr val="FA7B17"/>
          </p15:clr>
        </p15:guide>
        <p15:guide id="4" orient="horz" pos="1205">
          <p15:clr>
            <a:srgbClr val="FA7B17"/>
          </p15:clr>
        </p15:guide>
        <p15:guide id="5" orient="horz" pos="1328">
          <p15:clr>
            <a:srgbClr val="FA7B17"/>
          </p15:clr>
        </p15:guide>
        <p15:guide id="6" orient="horz" pos="1644">
          <p15:clr>
            <a:srgbClr val="FA7B17"/>
          </p15:clr>
        </p15:guide>
        <p15:guide id="7" orient="horz" pos="1768">
          <p15:clr>
            <a:srgbClr val="FA7B17"/>
          </p15:clr>
        </p15:guide>
        <p15:guide id="8" orient="horz" pos="2085">
          <p15:clr>
            <a:srgbClr val="FA7B17"/>
          </p15:clr>
        </p15:guide>
        <p15:guide id="9" orient="horz" pos="2201">
          <p15:clr>
            <a:srgbClr val="FA7B17"/>
          </p15:clr>
        </p15:guide>
        <p15:guide id="10" orient="horz" pos="2520">
          <p15:clr>
            <a:srgbClr val="FA7B17"/>
          </p15:clr>
        </p15:guide>
        <p15:guide id="11" orient="horz" pos="2641">
          <p15:clr>
            <a:srgbClr val="FA7B17"/>
          </p15:clr>
        </p15:guide>
        <p15:guide id="12" orient="horz" pos="2960">
          <p15:clr>
            <a:srgbClr val="FA7B17"/>
          </p15:clr>
        </p15:guide>
        <p15:guide id="13" orient="horz" pos="3077">
          <p15:clr>
            <a:srgbClr val="FA7B17"/>
          </p15:clr>
        </p15:guide>
        <p15:guide id="14" orient="horz" pos="3403">
          <p15:clr>
            <a:srgbClr val="FA7B17"/>
          </p15:clr>
        </p15:guide>
        <p15:guide id="15" orient="horz" pos="3520">
          <p15:clr>
            <a:srgbClr val="FA7B17"/>
          </p15:clr>
        </p15:guide>
        <p15:guide id="16" orient="horz" pos="3839">
          <p15:clr>
            <a:srgbClr val="FA7B17"/>
          </p15:clr>
        </p15:guide>
        <p15:guide id="17" orient="horz" pos="3960">
          <p15:clr>
            <a:srgbClr val="FA7B17"/>
          </p15:clr>
        </p15:guide>
        <p15:guide id="18" orient="horz" pos="4279">
          <p15:clr>
            <a:srgbClr val="FA7B17"/>
          </p15:clr>
        </p15:guide>
        <p15:guide id="19" orient="horz" pos="4400">
          <p15:clr>
            <a:srgbClr val="FA7B17"/>
          </p15:clr>
        </p15:guide>
        <p15:guide id="20" orient="horz" pos="4719">
          <p15:clr>
            <a:srgbClr val="FA7B17"/>
          </p15:clr>
        </p15:guide>
        <p15:guide id="21" orient="horz" pos="4836">
          <p15:clr>
            <a:srgbClr val="FA7B17"/>
          </p15:clr>
        </p15:guide>
        <p15:guide id="22" orient="horz" pos="5154">
          <p15:clr>
            <a:srgbClr val="FA7B17"/>
          </p15:clr>
        </p15:guide>
        <p15:guide id="23" orient="horz" pos="5275">
          <p15:clr>
            <a:srgbClr val="FA7B17"/>
          </p15:clr>
        </p15:guide>
        <p15:guide id="24" orient="horz" pos="5592">
          <p15:clr>
            <a:srgbClr val="FA7B17"/>
          </p15:clr>
        </p15:guide>
        <p15:guide id="25" orient="horz" pos="5710">
          <p15:clr>
            <a:srgbClr val="FA7B17"/>
          </p15:clr>
        </p15:guide>
        <p15:guide id="26" orient="horz" pos="60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CUSTOM_1">
    <p:bg>
      <p:bgPr>
        <a:solidFill>
          <a:srgbClr val="4BD0A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4725" y="10260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46" name="Google Shape;46;p7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481350" y="3894975"/>
            <a:ext cx="12243300" cy="144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>
              <a:spcBef>
                <a:spcPts val="320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>
              <a:spcBef>
                <a:spcPts val="3200"/>
              </a:spcBef>
              <a:spcAft>
                <a:spcPts val="3200"/>
              </a:spcAft>
              <a:buNone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564875" y="7176075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95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●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○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■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●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○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■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●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49530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Proxima Nova Semibold"/>
              <a:buChar char="○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49530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4200"/>
              <a:buFont typeface="Proxima Nova Semibold"/>
              <a:buChar char="■"/>
              <a:defRPr sz="4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раздел">
  <p:cSld name="CUSTOM_1_1">
    <p:bg>
      <p:bgPr>
        <a:solidFill>
          <a:srgbClr val="4BD0A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545825" y="1093925"/>
            <a:ext cx="8293500" cy="2296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5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65" name="Google Shape;65;p8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subTitle" idx="2"/>
          </p:nvPr>
        </p:nvSpPr>
        <p:spPr>
          <a:xfrm>
            <a:off x="518275" y="3289025"/>
            <a:ext cx="10857000" cy="151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4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564875" y="4813875"/>
            <a:ext cx="14652300" cy="5874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●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○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■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●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○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■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●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431800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 Semibold"/>
              <a:buChar char="○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431800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200"/>
              <a:buFont typeface="Proxima Nova Semibold"/>
              <a:buChar char="■"/>
              <a:defRPr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54725" y="5140806"/>
            <a:ext cx="14652300" cy="299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591990" y="8723780"/>
            <a:ext cx="6189900" cy="11529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83" name="Google Shape;83;p9"/>
          <p:cNvGrpSpPr/>
          <p:nvPr/>
        </p:nvGrpSpPr>
        <p:grpSpPr>
          <a:xfrm>
            <a:off x="15251724" y="9323034"/>
            <a:ext cx="2321603" cy="256198"/>
            <a:chOff x="238125" y="2442125"/>
            <a:chExt cx="7101875" cy="784200"/>
          </a:xfrm>
        </p:grpSpPr>
        <p:sp>
          <p:nvSpPr>
            <p:cNvPr id="84" name="Google Shape;84;p9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izel011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hyperlink" Target="https://labelstud.io/" TargetMode="External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robocraft.ru/blog/machinelearning/3671.html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neurohive.io/ru/vidy-nejrosetej/u-net-image-segmentation/" TargetMode="External"/><Relationship Id="rId15" Type="http://schemas.openxmlformats.org/officeDocument/2006/relationships/hyperlink" Target="https://github.com/dizel0110" TargetMode="External"/><Relationship Id="rId10" Type="http://schemas.openxmlformats.org/officeDocument/2006/relationships/image" Target="../media/image27.svg"/><Relationship Id="rId4" Type="http://schemas.openxmlformats.org/officeDocument/2006/relationships/hyperlink" Target="https://www.tensorflow.org/" TargetMode="External"/><Relationship Id="rId9" Type="http://schemas.openxmlformats.org/officeDocument/2006/relationships/image" Target="../media/image26.png"/><Relationship Id="rId14" Type="http://schemas.openxmlformats.org/officeDocument/2006/relationships/hyperlink" Target="https://github.com/dizel0110/netology_ds_diploma_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4"/>
          <p:cNvSpPr/>
          <p:nvPr/>
        </p:nvSpPr>
        <p:spPr>
          <a:xfrm>
            <a:off x="135193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391245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6" name="Google Shape;616;p34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34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34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34"/>
          <p:cNvSpPr txBox="1"/>
          <p:nvPr/>
        </p:nvSpPr>
        <p:spPr>
          <a:xfrm>
            <a:off x="542925" y="1152525"/>
            <a:ext cx="104205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Дипломный</a:t>
            </a: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 </a:t>
            </a:r>
            <a:b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</a:b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проект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620" name="Google Shape;620;p34"/>
          <p:cNvSpPr txBox="1"/>
          <p:nvPr/>
        </p:nvSpPr>
        <p:spPr>
          <a:xfrm>
            <a:off x="533400" y="4000500"/>
            <a:ext cx="1150826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5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Разработка модели распознавания качества продукта</a:t>
            </a:r>
            <a:endParaRPr sz="75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621" name="Google Shape;621;p34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Дмитрий</a:t>
            </a:r>
            <a:r>
              <a:rPr lang="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 </a:t>
            </a: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Зеленин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DS-10</a:t>
            </a:r>
            <a:endParaRPr lang="ru-RU"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AML-</a:t>
            </a: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8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622" name="Google Shape;622;p34"/>
          <p:cNvSpPr txBox="1"/>
          <p:nvPr/>
        </p:nvSpPr>
        <p:spPr>
          <a:xfrm>
            <a:off x="5257797" y="8805575"/>
            <a:ext cx="11145797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Машинное обучение: фундаментальные инструменты и практики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623" name="Google Shape;623;p34"/>
          <p:cNvGrpSpPr/>
          <p:nvPr/>
        </p:nvGrpSpPr>
        <p:grpSpPr>
          <a:xfrm>
            <a:off x="16876802" y="8877431"/>
            <a:ext cx="698087" cy="701967"/>
            <a:chOff x="238125" y="2432825"/>
            <a:chExt cx="779550" cy="781875"/>
          </a:xfrm>
        </p:grpSpPr>
        <p:sp>
          <p:nvSpPr>
            <p:cNvPr id="624" name="Google Shape;624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8" name="Google Shape;6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Pipeline</a:t>
            </a: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50E3AA63-F97B-42F5-AFFF-D9CD7130DF93}"/>
              </a:ext>
            </a:extLst>
          </p:cNvPr>
          <p:cNvSpPr txBox="1">
            <a:spLocks/>
          </p:cNvSpPr>
          <p:nvPr/>
        </p:nvSpPr>
        <p:spPr>
          <a:xfrm>
            <a:off x="669081" y="6374186"/>
            <a:ext cx="4490059" cy="1314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Шаг 3.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Modeling 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построение модели  в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TensorFlow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</a:p>
        </p:txBody>
      </p:sp>
      <p:sp>
        <p:nvSpPr>
          <p:cNvPr id="8" name="Google Shape;86;p17">
            <a:extLst>
              <a:ext uri="{FF2B5EF4-FFF2-40B4-BE49-F238E27FC236}">
                <a16:creationId xmlns:a16="http://schemas.microsoft.com/office/drawing/2014/main" id="{78D9ED2C-DF4E-4F00-8326-1979FB1DDDFB}"/>
              </a:ext>
            </a:extLst>
          </p:cNvPr>
          <p:cNvSpPr txBox="1">
            <a:spLocks/>
          </p:cNvSpPr>
          <p:nvPr/>
        </p:nvSpPr>
        <p:spPr>
          <a:xfrm>
            <a:off x="620956" y="1972962"/>
            <a:ext cx="5968198" cy="3671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/>
              <a:t>Шаг 0. </a:t>
            </a:r>
            <a:r>
              <a:rPr lang="en-US" sz="2000" dirty="0"/>
              <a:t>Business Understanding</a:t>
            </a:r>
          </a:p>
          <a:p>
            <a:endParaRPr lang="en-US" sz="2000" dirty="0"/>
          </a:p>
          <a:p>
            <a:r>
              <a:rPr lang="ru-RU" sz="2000" dirty="0"/>
              <a:t>Выбор задачи и метод решения</a:t>
            </a:r>
          </a:p>
          <a:p>
            <a:endParaRPr lang="ru-RU" sz="2000" dirty="0"/>
          </a:p>
          <a:p>
            <a:r>
              <a:rPr lang="en-US" sz="2000" dirty="0"/>
              <a:t>  </a:t>
            </a:r>
            <a:r>
              <a:rPr lang="ru-RU" sz="2000" dirty="0"/>
              <a:t>задача:</a:t>
            </a:r>
          </a:p>
          <a:p>
            <a:endParaRPr lang="ru-RU" sz="2000" dirty="0"/>
          </a:p>
          <a:p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      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</a:t>
            </a:r>
            <a:r>
              <a:rPr lang="ru-RU" sz="2000" dirty="0"/>
              <a:t>обнаруженные дефекты </a:t>
            </a:r>
            <a:r>
              <a:rPr lang="en-US" sz="2000" dirty="0"/>
              <a:t>- </a:t>
            </a:r>
            <a:r>
              <a:rPr lang="ru-RU" sz="2000" dirty="0"/>
              <a:t>горелый борт</a:t>
            </a:r>
          </a:p>
          <a:p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      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</a:t>
            </a:r>
            <a:r>
              <a:rPr lang="ru-RU" sz="2000" dirty="0"/>
              <a:t>фотографии </a:t>
            </a:r>
            <a:r>
              <a:rPr lang="en-US" sz="2000" dirty="0"/>
              <a:t>- “</a:t>
            </a:r>
            <a:r>
              <a:rPr lang="ru-RU" sz="2000" dirty="0"/>
              <a:t>Пицца сверху</a:t>
            </a:r>
            <a:r>
              <a:rPr lang="en-US" sz="2000" dirty="0"/>
              <a:t>”</a:t>
            </a:r>
            <a:r>
              <a:rPr lang="ru-RU" sz="2000" dirty="0"/>
              <a:t> </a:t>
            </a:r>
          </a:p>
          <a:p>
            <a:endParaRPr lang="ru-RU" sz="2000" dirty="0"/>
          </a:p>
          <a:p>
            <a:r>
              <a:rPr lang="en-US" sz="2000" dirty="0"/>
              <a:t>   </a:t>
            </a:r>
            <a:r>
              <a:rPr lang="ru-RU" sz="2000" dirty="0"/>
              <a:t>метод решения:</a:t>
            </a:r>
          </a:p>
          <a:p>
            <a:endParaRPr lang="ru-RU" sz="2000" dirty="0"/>
          </a:p>
          <a:p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       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семантическая сегментация</a:t>
            </a:r>
          </a:p>
          <a:p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12" name="Google Shape;86;p17">
            <a:extLst>
              <a:ext uri="{FF2B5EF4-FFF2-40B4-BE49-F238E27FC236}">
                <a16:creationId xmlns:a16="http://schemas.microsoft.com/office/drawing/2014/main" id="{F357A72C-CE39-4F8A-9B69-F1D484976175}"/>
              </a:ext>
            </a:extLst>
          </p:cNvPr>
          <p:cNvSpPr txBox="1">
            <a:spLocks/>
          </p:cNvSpPr>
          <p:nvPr/>
        </p:nvSpPr>
        <p:spPr>
          <a:xfrm>
            <a:off x="6589154" y="1997484"/>
            <a:ext cx="3594909" cy="3028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/>
              <a:t>Шаг 1. </a:t>
            </a:r>
            <a:r>
              <a:rPr lang="en-US" sz="2000" dirty="0"/>
              <a:t>Data Understanding (</a:t>
            </a:r>
            <a:r>
              <a:rPr lang="ru-RU" sz="2000" dirty="0"/>
              <a:t>анализ исходных данных)</a:t>
            </a:r>
            <a:endParaRPr lang="en-US" sz="2000" dirty="0"/>
          </a:p>
          <a:p>
            <a:endParaRPr lang="en-US" sz="2000" dirty="0">
              <a:highlight>
                <a:srgbClr val="F8F8F8"/>
              </a:highlight>
            </a:endParaRPr>
          </a:p>
          <a:p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</a:t>
            </a:r>
            <a:r>
              <a:rPr lang="ru-RU" sz="2000" dirty="0"/>
              <a:t>загрузка данных фотографий из интернета</a:t>
            </a:r>
          </a:p>
          <a:p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</a:t>
            </a:r>
            <a:r>
              <a:rPr lang="ru-RU" sz="2000" dirty="0"/>
              <a:t> проверка пустых значений</a:t>
            </a:r>
          </a:p>
          <a:p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</a:t>
            </a:r>
            <a:r>
              <a:rPr lang="en-US" sz="2000" dirty="0"/>
              <a:t> </a:t>
            </a:r>
            <a:r>
              <a:rPr lang="ru-RU" sz="2000" dirty="0"/>
              <a:t>статистика</a:t>
            </a:r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13" name="Google Shape;86;p17">
            <a:extLst>
              <a:ext uri="{FF2B5EF4-FFF2-40B4-BE49-F238E27FC236}">
                <a16:creationId xmlns:a16="http://schemas.microsoft.com/office/drawing/2014/main" id="{2D0A78D5-2003-43B7-AE70-3F34B78CA920}"/>
              </a:ext>
            </a:extLst>
          </p:cNvPr>
          <p:cNvSpPr txBox="1">
            <a:spLocks/>
          </p:cNvSpPr>
          <p:nvPr/>
        </p:nvSpPr>
        <p:spPr>
          <a:xfrm>
            <a:off x="10467438" y="1831938"/>
            <a:ext cx="3936749" cy="2741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Шаг 2.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Data Preparation</a:t>
            </a:r>
            <a:b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(подготовка данных)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разметка изображений</a:t>
            </a:r>
            <a:b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(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в программе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LabelStudio)</a:t>
            </a:r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выбор модели</a:t>
            </a:r>
            <a:b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для сегментации изображения</a:t>
            </a:r>
          </a:p>
        </p:txBody>
      </p:sp>
      <p:sp>
        <p:nvSpPr>
          <p:cNvPr id="14" name="Google Shape;86;p17">
            <a:extLst>
              <a:ext uri="{FF2B5EF4-FFF2-40B4-BE49-F238E27FC236}">
                <a16:creationId xmlns:a16="http://schemas.microsoft.com/office/drawing/2014/main" id="{ED2B9FD2-2141-47A5-A1F1-F8C9C4F0BE9E}"/>
              </a:ext>
            </a:extLst>
          </p:cNvPr>
          <p:cNvSpPr txBox="1">
            <a:spLocks/>
          </p:cNvSpPr>
          <p:nvPr/>
        </p:nvSpPr>
        <p:spPr>
          <a:xfrm>
            <a:off x="6766954" y="5999273"/>
            <a:ext cx="3123273" cy="2068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Шаг 4. </a:t>
            </a:r>
            <a:r>
              <a:rPr lang="en-US" sz="2000" dirty="0">
                <a:solidFill>
                  <a:srgbClr val="1D1C1D"/>
                </a:solidFill>
                <a:highlight>
                  <a:srgbClr val="F8F8F8"/>
                </a:highlight>
              </a:rPr>
              <a:t>Evaluation</a:t>
            </a:r>
            <a:b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(анализ результатов)</a:t>
            </a:r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1457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0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0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40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0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Дмитрий Зеленин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5257800" y="8805575"/>
            <a:ext cx="713232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Машинное обучение: фундаментальные инструменты и практики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13544550" y="3848125"/>
            <a:ext cx="4743300" cy="474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13544550" y="5684520"/>
            <a:ext cx="4743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2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8782200" y="3848125"/>
            <a:ext cx="4743300" cy="4743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533400" y="1181100"/>
            <a:ext cx="8001000" cy="22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Анализ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21" name="Google Shape;821;p40"/>
          <p:cNvSpPr txBox="1"/>
          <p:nvPr/>
        </p:nvSpPr>
        <p:spPr>
          <a:xfrm>
            <a:off x="533400" y="3466850"/>
            <a:ext cx="5658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Кейс </a:t>
            </a: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DODO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822" name="Google Shape;8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52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Предварительный анализ данных - 1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4A58C5-95B9-4903-9233-4234050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689" y="2717890"/>
            <a:ext cx="10699750" cy="699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973;p51">
            <a:extLst>
              <a:ext uri="{FF2B5EF4-FFF2-40B4-BE49-F238E27FC236}">
                <a16:creationId xmlns:a16="http://schemas.microsoft.com/office/drawing/2014/main" id="{C19D9DDF-54AD-44A5-8B50-AA5257F12E13}"/>
              </a:ext>
            </a:extLst>
          </p:cNvPr>
          <p:cNvSpPr txBox="1"/>
          <p:nvPr/>
        </p:nvSpPr>
        <p:spPr>
          <a:xfrm>
            <a:off x="552449" y="1614044"/>
            <a:ext cx="14693914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Загрузка данных в таблицу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6608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Предварительный анализ данных - 2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3487F7-273A-4C40-AD84-FDDF51CE1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" t="1228" r="298" b="-1"/>
          <a:stretch/>
        </p:blipFill>
        <p:spPr>
          <a:xfrm>
            <a:off x="3238052" y="2552700"/>
            <a:ext cx="9899304" cy="7493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973;p51">
            <a:extLst>
              <a:ext uri="{FF2B5EF4-FFF2-40B4-BE49-F238E27FC236}">
                <a16:creationId xmlns:a16="http://schemas.microsoft.com/office/drawing/2014/main" id="{9EB0ABFE-5B3E-46C7-A603-549F932FB741}"/>
              </a:ext>
            </a:extLst>
          </p:cNvPr>
          <p:cNvSpPr txBox="1"/>
          <p:nvPr/>
        </p:nvSpPr>
        <p:spPr>
          <a:xfrm>
            <a:off x="552449" y="1560254"/>
            <a:ext cx="14693914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Одно из строковых значений в данных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0452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Выбор кейса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49EF0-031B-448F-8EBA-C1A0DFF2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579" y="2865664"/>
            <a:ext cx="10706100" cy="651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Google Shape;973;p51">
            <a:extLst>
              <a:ext uri="{FF2B5EF4-FFF2-40B4-BE49-F238E27FC236}">
                <a16:creationId xmlns:a16="http://schemas.microsoft.com/office/drawing/2014/main" id="{850187CD-546F-493A-BB96-D381EA004D1C}"/>
              </a:ext>
            </a:extLst>
          </p:cNvPr>
          <p:cNvSpPr txBox="1"/>
          <p:nvPr/>
        </p:nvSpPr>
        <p:spPr>
          <a:xfrm>
            <a:off x="552449" y="1829195"/>
            <a:ext cx="14693914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Количество данных с дефектами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по категориям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812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К</a:t>
            </a:r>
            <a:r>
              <a:rPr kumimoji="0" lang="ru-RU" sz="5600" b="0" i="0" u="none" strike="noStrike" kern="0" cap="none" spc="0" normalizeH="0" baseline="0" noProof="0" dirty="0" err="1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ейс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973;p51">
            <a:extLst>
              <a:ext uri="{FF2B5EF4-FFF2-40B4-BE49-F238E27FC236}">
                <a16:creationId xmlns:a16="http://schemas.microsoft.com/office/drawing/2014/main" id="{850187CD-546F-493A-BB96-D381EA004D1C}"/>
              </a:ext>
            </a:extLst>
          </p:cNvPr>
          <p:cNvSpPr txBox="1"/>
          <p:nvPr/>
        </p:nvSpPr>
        <p:spPr>
          <a:xfrm>
            <a:off x="552449" y="1829195"/>
            <a:ext cx="14693914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Количество данных с дефектами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по кейсу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CEEC6-6CA6-4727-B68D-46E7E1FF7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609" y="3247212"/>
            <a:ext cx="10763250" cy="292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Google Shape;973;p51">
            <a:extLst>
              <a:ext uri="{FF2B5EF4-FFF2-40B4-BE49-F238E27FC236}">
                <a16:creationId xmlns:a16="http://schemas.microsoft.com/office/drawing/2014/main" id="{27363E6B-7241-45B6-BC1F-E70F50E99758}"/>
              </a:ext>
            </a:extLst>
          </p:cNvPr>
          <p:cNvSpPr txBox="1"/>
          <p:nvPr/>
        </p:nvSpPr>
        <p:spPr>
          <a:xfrm>
            <a:off x="552449" y="6886752"/>
            <a:ext cx="16274143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6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Предварительно у нас 246 строк. Есть ли пустые поля?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6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Узнаем на следующем слайде.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7372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Датасет кейса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973;p51">
            <a:extLst>
              <a:ext uri="{FF2B5EF4-FFF2-40B4-BE49-F238E27FC236}">
                <a16:creationId xmlns:a16="http://schemas.microsoft.com/office/drawing/2014/main" id="{850187CD-546F-493A-BB96-D381EA004D1C}"/>
              </a:ext>
            </a:extLst>
          </p:cNvPr>
          <p:cNvSpPr txBox="1"/>
          <p:nvPr/>
        </p:nvSpPr>
        <p:spPr>
          <a:xfrm>
            <a:off x="552449" y="1829195"/>
            <a:ext cx="14693914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Сохраним данные на диск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B9947D-8237-49DD-B8FA-02B660789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1"/>
          <a:stretch/>
        </p:blipFill>
        <p:spPr>
          <a:xfrm>
            <a:off x="3195021" y="2578197"/>
            <a:ext cx="10629382" cy="5346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B64C1827-6274-4B68-BBCC-35D0C79271BF}"/>
              </a:ext>
            </a:extLst>
          </p:cNvPr>
          <p:cNvSpPr txBox="1"/>
          <p:nvPr/>
        </p:nvSpPr>
        <p:spPr>
          <a:xfrm>
            <a:off x="457197" y="8198363"/>
            <a:ext cx="16274143" cy="678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6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 результате получилось 245 фотографий из первичных 246 значений. Одна строка была с </a:t>
            </a:r>
            <a:r>
              <a:rPr lang="en-US" sz="36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NaN</a:t>
            </a:r>
            <a:r>
              <a:rPr lang="en-US" sz="36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-</a:t>
            </a:r>
            <a:r>
              <a:rPr lang="ru-RU" sz="36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значением и не вошла в датасет.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27061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Алгоритмы и техники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1019180" y="2014533"/>
            <a:ext cx="13634068" cy="767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 качестве инструмента для сегментации горелых бортов была взята архитектура свёрточной нейронной сети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  <a:r>
              <a: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Для </a:t>
            </a:r>
            <a:r>
              <a:rPr lang="en-US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  <a:r>
              <a:rPr lang="ru-RU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характерно:</a:t>
            </a:r>
          </a:p>
          <a:p>
            <a:pPr lvl="0">
              <a:lnSpc>
                <a:spcPct val="80000"/>
              </a:lnSpc>
              <a:defRPr/>
            </a:pP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</a:rPr>
              <a:t>• достижение высоких результатов в различных реальных задачах, особенно для биомедицинских приложений</a:t>
            </a:r>
          </a:p>
          <a:p>
            <a:pPr lvl="0">
              <a:lnSpc>
                <a:spcPct val="80000"/>
              </a:lnSpc>
              <a:defRPr/>
            </a:pP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</a:rPr>
              <a:t>• использование небольшого количества данных для достижения хороших результатов</a:t>
            </a:r>
          </a:p>
          <a:p>
            <a:pPr lvl="0">
              <a:lnSpc>
                <a:spcPct val="80000"/>
              </a:lnSpc>
              <a:defRPr/>
            </a:pPr>
            <a:endParaRPr lang="ru-RU" sz="3200" dirty="0">
              <a:solidFill>
                <a:srgbClr val="1D1C1D"/>
              </a:solidFill>
              <a:highlight>
                <a:srgbClr val="F8F8F8"/>
              </a:highlight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  <a:defRPr/>
            </a:pP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Дополнительное преимущество сети </a:t>
            </a:r>
            <a:r>
              <a:rPr lang="en-US" sz="3200" dirty="0">
                <a:solidFill>
                  <a:srgbClr val="1D1C1D"/>
                </a:solidFill>
                <a:highlight>
                  <a:srgbClr val="F8F8F8"/>
                </a:highlight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 </a:t>
            </a: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достигается с помощью тюнинга:</a:t>
            </a:r>
          </a:p>
          <a:p>
            <a:pPr lvl="0">
              <a:lnSpc>
                <a:spcPct val="80000"/>
              </a:lnSpc>
              <a:defRPr/>
            </a:pP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</a:rPr>
              <a:t>• аугментация</a:t>
            </a:r>
          </a:p>
          <a:p>
            <a:pPr lvl="0">
              <a:lnSpc>
                <a:spcPct val="80000"/>
              </a:lnSpc>
              <a:defRPr/>
            </a:pP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</a:rPr>
              <a:t>• </a:t>
            </a:r>
            <a:r>
              <a:rPr lang="en-US" sz="3200" dirty="0">
                <a:solidFill>
                  <a:srgbClr val="1D1C1D"/>
                </a:solidFill>
                <a:highlight>
                  <a:srgbClr val="F8F8F8"/>
                </a:highlight>
              </a:rPr>
              <a:t>BatchNormalization</a:t>
            </a:r>
          </a:p>
          <a:p>
            <a:pPr lvl="0">
              <a:lnSpc>
                <a:spcPct val="80000"/>
              </a:lnSpc>
              <a:defRPr/>
            </a:pPr>
            <a:r>
              <a:rPr lang="ru-RU" sz="3200" dirty="0">
                <a:solidFill>
                  <a:srgbClr val="1D1C1D"/>
                </a:solidFill>
                <a:highlight>
                  <a:srgbClr val="F8F8F8"/>
                </a:highlight>
              </a:rPr>
              <a:t>•</a:t>
            </a:r>
            <a:r>
              <a:rPr lang="en-US" sz="3200" dirty="0">
                <a:solidFill>
                  <a:srgbClr val="1D1C1D"/>
                </a:solidFill>
                <a:highlight>
                  <a:srgbClr val="F8F8F8"/>
                </a:highlight>
              </a:rPr>
              <a:t> Conv2DTranspose</a:t>
            </a:r>
            <a:endParaRPr lang="ru-RU" sz="32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4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</a:b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4296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Алгоритм моделирования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920133" y="2079014"/>
            <a:ext cx="7665067" cy="81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Архитектура сети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7" name="Google Shape;94;p18">
            <a:extLst>
              <a:ext uri="{FF2B5EF4-FFF2-40B4-BE49-F238E27FC236}">
                <a16:creationId xmlns:a16="http://schemas.microsoft.com/office/drawing/2014/main" id="{2EC420A9-A529-4C6E-9534-1D8CBC03C194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66900" y="3344364"/>
            <a:ext cx="12065000" cy="62656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49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Алгоритм моделирования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920133" y="2079014"/>
            <a:ext cx="7665067" cy="81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Схема сети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8" name="Google Shape;100;p19">
            <a:extLst>
              <a:ext uri="{FF2B5EF4-FFF2-40B4-BE49-F238E27FC236}">
                <a16:creationId xmlns:a16="http://schemas.microsoft.com/office/drawing/2014/main" id="{7261DBEA-8C23-437B-831B-2FAAD0F6645B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28800" y="3692525"/>
            <a:ext cx="14630400" cy="546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29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36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2" name="Google Shape;672;p36"/>
          <p:cNvGrpSpPr/>
          <p:nvPr/>
        </p:nvGrpSpPr>
        <p:grpSpPr>
          <a:xfrm>
            <a:off x="5371965" y="1409612"/>
            <a:ext cx="1143133" cy="1143133"/>
            <a:chOff x="5372100" y="3505200"/>
            <a:chExt cx="666900" cy="666900"/>
          </a:xfrm>
        </p:grpSpPr>
        <p:sp>
          <p:nvSpPr>
            <p:cNvPr id="673" name="Google Shape;673;p3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674" name="Google Shape;674;p36"/>
            <p:cNvSpPr txBox="1"/>
            <p:nvPr/>
          </p:nvSpPr>
          <p:spPr>
            <a:xfrm>
              <a:off x="5454074" y="3590150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sz="32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675" name="Google Shape;675;p36"/>
          <p:cNvSpPr txBox="1"/>
          <p:nvPr/>
        </p:nvSpPr>
        <p:spPr>
          <a:xfrm>
            <a:off x="6747434" y="1645413"/>
            <a:ext cx="7945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Пос</a:t>
            </a: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тановка задачи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747434" y="2815048"/>
            <a:ext cx="7945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Анализ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747434" y="3984683"/>
            <a:ext cx="7945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Методика решения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747434" y="5154318"/>
            <a:ext cx="7945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Результаты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6747434" y="6323954"/>
            <a:ext cx="7945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Выводы и заключения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682" name="Google Shape;682;p36"/>
          <p:cNvGrpSpPr/>
          <p:nvPr/>
        </p:nvGrpSpPr>
        <p:grpSpPr>
          <a:xfrm>
            <a:off x="5371965" y="2571662"/>
            <a:ext cx="1143133" cy="1143133"/>
            <a:chOff x="5372100" y="3505200"/>
            <a:chExt cx="666900" cy="666900"/>
          </a:xfrm>
        </p:grpSpPr>
        <p:sp>
          <p:nvSpPr>
            <p:cNvPr id="683" name="Google Shape;683;p3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684" name="Google Shape;684;p36"/>
            <p:cNvSpPr txBox="1"/>
            <p:nvPr/>
          </p:nvSpPr>
          <p:spPr>
            <a:xfrm>
              <a:off x="5465187" y="3590150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sz="32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5371965" y="3743237"/>
            <a:ext cx="1143133" cy="1143133"/>
            <a:chOff x="5372100" y="3505200"/>
            <a:chExt cx="666900" cy="666900"/>
          </a:xfrm>
        </p:grpSpPr>
        <p:sp>
          <p:nvSpPr>
            <p:cNvPr id="686" name="Google Shape;686;p3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687" name="Google Shape;687;p36"/>
            <p:cNvSpPr txBox="1"/>
            <p:nvPr/>
          </p:nvSpPr>
          <p:spPr>
            <a:xfrm>
              <a:off x="5465187" y="3590150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sz="32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grpSp>
        <p:nvGrpSpPr>
          <p:cNvPr id="688" name="Google Shape;688;p36"/>
          <p:cNvGrpSpPr/>
          <p:nvPr/>
        </p:nvGrpSpPr>
        <p:grpSpPr>
          <a:xfrm>
            <a:off x="5371965" y="4907162"/>
            <a:ext cx="1143133" cy="1143133"/>
            <a:chOff x="5372100" y="3505200"/>
            <a:chExt cx="666900" cy="666900"/>
          </a:xfrm>
        </p:grpSpPr>
        <p:sp>
          <p:nvSpPr>
            <p:cNvPr id="689" name="Google Shape;689;p3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690" name="Google Shape;690;p36"/>
            <p:cNvSpPr txBox="1"/>
            <p:nvPr/>
          </p:nvSpPr>
          <p:spPr>
            <a:xfrm>
              <a:off x="5465187" y="3576813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4</a:t>
              </a:r>
              <a:endParaRPr sz="32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grpSp>
        <p:nvGrpSpPr>
          <p:cNvPr id="691" name="Google Shape;691;p36"/>
          <p:cNvGrpSpPr/>
          <p:nvPr/>
        </p:nvGrpSpPr>
        <p:grpSpPr>
          <a:xfrm>
            <a:off x="5371965" y="6069362"/>
            <a:ext cx="1143133" cy="1143133"/>
            <a:chOff x="5372100" y="3505200"/>
            <a:chExt cx="666900" cy="666900"/>
          </a:xfrm>
        </p:grpSpPr>
        <p:sp>
          <p:nvSpPr>
            <p:cNvPr id="692" name="Google Shape;692;p3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693" name="Google Shape;693;p36"/>
            <p:cNvSpPr txBox="1"/>
            <p:nvPr/>
          </p:nvSpPr>
          <p:spPr>
            <a:xfrm>
              <a:off x="5465187" y="3590150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200" dirty="0"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5</a:t>
              </a:r>
              <a:endParaRPr sz="32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pic>
        <p:nvPicPr>
          <p:cNvPr id="700" name="Google Shape;7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" name="Google Shape;634;p35">
            <a:extLst>
              <a:ext uri="{FF2B5EF4-FFF2-40B4-BE49-F238E27FC236}">
                <a16:creationId xmlns:a16="http://schemas.microsoft.com/office/drawing/2014/main" id="{0F01FBFA-A5C2-2C4C-86D6-DCD3B1E07244}"/>
              </a:ext>
            </a:extLst>
          </p:cNvPr>
          <p:cNvSpPr txBox="1"/>
          <p:nvPr/>
        </p:nvSpPr>
        <p:spPr>
          <a:xfrm>
            <a:off x="571500" y="1261110"/>
            <a:ext cx="4629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Содержание</a:t>
            </a:r>
            <a:endParaRPr sz="52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Функции потерь и метрики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632638" y="1737033"/>
            <a:ext cx="14105712" cy="98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7" name="Google Shape;973;p51">
            <a:extLst>
              <a:ext uri="{FF2B5EF4-FFF2-40B4-BE49-F238E27FC236}">
                <a16:creationId xmlns:a16="http://schemas.microsoft.com/office/drawing/2014/main" id="{CB144B65-B527-4B7D-99EA-93A28D55D7CD}"/>
              </a:ext>
            </a:extLst>
          </p:cNvPr>
          <p:cNvSpPr txBox="1"/>
          <p:nvPr/>
        </p:nvSpPr>
        <p:spPr>
          <a:xfrm>
            <a:off x="496787" y="1686233"/>
            <a:ext cx="14326230" cy="98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 рамках выбранной архитектуры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AF43A3-ECA8-43FB-95EE-3D4FCF9F3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17" y="4088309"/>
            <a:ext cx="16939482" cy="5806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oogle Shape;97;p17">
            <a:extLst>
              <a:ext uri="{FF2B5EF4-FFF2-40B4-BE49-F238E27FC236}">
                <a16:creationId xmlns:a16="http://schemas.microsoft.com/office/drawing/2014/main" id="{EC1F8180-ED7B-4CDE-8B66-A0AA357FCD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9806" y="2588633"/>
            <a:ext cx="5829268" cy="1262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193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0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0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40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0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Дмитрий Зеленин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5257800" y="8805575"/>
            <a:ext cx="713232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Машинное обучение: фундаментальные инструменты и практики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13544550" y="3848125"/>
            <a:ext cx="4743300" cy="474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13544550" y="5684520"/>
            <a:ext cx="4743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3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8782200" y="3848125"/>
            <a:ext cx="4743300" cy="4743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533400" y="1181100"/>
            <a:ext cx="9293994" cy="188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7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Методика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7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решения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21" name="Google Shape;821;p40"/>
          <p:cNvSpPr txBox="1"/>
          <p:nvPr/>
        </p:nvSpPr>
        <p:spPr>
          <a:xfrm>
            <a:off x="581025" y="3513732"/>
            <a:ext cx="5658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Кейс </a:t>
            </a: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DODO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822" name="Google Shape;8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9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Подготовка данных к сегментации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707937" y="1824942"/>
            <a:ext cx="14426292" cy="127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400" dirty="0">
                <a:solidFill>
                  <a:srgbClr val="FFC00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Разметка изображений в программе</a:t>
            </a:r>
            <a:r>
              <a:rPr lang="en-US" sz="4400" dirty="0">
                <a:solidFill>
                  <a:srgbClr val="FFC00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r>
              <a:rPr lang="en-US" sz="4400" u="sng" dirty="0">
                <a:solidFill>
                  <a:srgbClr val="FFC00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LabelStudio</a:t>
            </a:r>
            <a:endParaRPr kumimoji="0" sz="4400" b="0" i="0" u="sng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095C8E-198D-4D8C-B55D-110062344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" t="440" b="1070"/>
          <a:stretch/>
        </p:blipFill>
        <p:spPr>
          <a:xfrm>
            <a:off x="931433" y="2761027"/>
            <a:ext cx="14160360" cy="7308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6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Предобработка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898530" y="2040914"/>
            <a:ext cx="13634068" cy="1248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C00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Приведение изображения и маски к одному размеру (аугментация, </a:t>
            </a:r>
            <a:r>
              <a:rPr lang="en-US" sz="4800" dirty="0">
                <a:solidFill>
                  <a:srgbClr val="FFC00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resize)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7" name="Google Shape;973;p51">
            <a:extLst>
              <a:ext uri="{FF2B5EF4-FFF2-40B4-BE49-F238E27FC236}">
                <a16:creationId xmlns:a16="http://schemas.microsoft.com/office/drawing/2014/main" id="{93FF4FB7-03C1-4CF7-A4E7-16E3E53D4F3E}"/>
              </a:ext>
            </a:extLst>
          </p:cNvPr>
          <p:cNvSpPr txBox="1"/>
          <p:nvPr/>
        </p:nvSpPr>
        <p:spPr>
          <a:xfrm>
            <a:off x="908060" y="6761229"/>
            <a:ext cx="8407400" cy="259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for d, dirs, files in os.walk('./image'):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for f in files: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image = cv2.imread('./image/'+f,cv2.IMREAD_COLOR)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output = cv2.resize(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image,dsize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#print('./image/'+'resized/'+'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resized'+str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(f[:-4])+'.jpg')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newname = './image/'+'resized/'+'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resized'+str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(f[:-4])+'.jpg'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cv2.imwrite(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newname,output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)</a:t>
            </a:r>
            <a:endParaRPr kumimoji="0" sz="20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8" name="Google Shape;973;p51">
            <a:extLst>
              <a:ext uri="{FF2B5EF4-FFF2-40B4-BE49-F238E27FC236}">
                <a16:creationId xmlns:a16="http://schemas.microsoft.com/office/drawing/2014/main" id="{5B25B35E-71F8-4941-B6DC-1699B873C1B4}"/>
              </a:ext>
            </a:extLst>
          </p:cNvPr>
          <p:cNvSpPr txBox="1"/>
          <p:nvPr/>
        </p:nvSpPr>
        <p:spPr>
          <a:xfrm>
            <a:off x="9305930" y="6761229"/>
            <a:ext cx="8083540" cy="275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for d, dirs, files in os.walk('./mask'):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for f in files: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print(f)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mask = cv2.imread('./mask/'+f,cv2.IMREAD_COLOR)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output = cv2.resize(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mask,dsize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newname = './mask/'+'resized/'+'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resized'+str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(f[:-4])+'.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png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'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print('./mask/'+'resized/'+'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resized'+str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(f[:-4])+'.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png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')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cv2.imwrite(newname,output)</a:t>
            </a:r>
            <a:endParaRPr kumimoji="0" sz="20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0" name="Google Shape;973;p51">
            <a:extLst>
              <a:ext uri="{FF2B5EF4-FFF2-40B4-BE49-F238E27FC236}">
                <a16:creationId xmlns:a16="http://schemas.microsoft.com/office/drawing/2014/main" id="{935E45EF-E530-46DF-B2B0-C4CB177569BF}"/>
              </a:ext>
            </a:extLst>
          </p:cNvPr>
          <p:cNvSpPr txBox="1"/>
          <p:nvPr/>
        </p:nvSpPr>
        <p:spPr>
          <a:xfrm>
            <a:off x="6638930" y="4512736"/>
            <a:ext cx="3241670" cy="77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width, height = 640, 640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dsize = (width,height)</a:t>
            </a:r>
            <a:endParaRPr kumimoji="0" sz="20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1" name="Google Shape;973;p51">
            <a:extLst>
              <a:ext uri="{FF2B5EF4-FFF2-40B4-BE49-F238E27FC236}">
                <a16:creationId xmlns:a16="http://schemas.microsoft.com/office/drawing/2014/main" id="{89E01487-4996-49F6-A569-AD55CBA01776}"/>
              </a:ext>
            </a:extLst>
          </p:cNvPr>
          <p:cNvSpPr txBox="1"/>
          <p:nvPr/>
        </p:nvSpPr>
        <p:spPr>
          <a:xfrm>
            <a:off x="5305430" y="3856854"/>
            <a:ext cx="6873870" cy="62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Задаю размер после ресайзинга</a:t>
            </a:r>
            <a:endParaRPr kumimoji="0" sz="32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2" name="Google Shape;973;p51">
            <a:extLst>
              <a:ext uri="{FF2B5EF4-FFF2-40B4-BE49-F238E27FC236}">
                <a16:creationId xmlns:a16="http://schemas.microsoft.com/office/drawing/2014/main" id="{FB6F9C95-CF8D-4803-868B-6F8C2FE06852}"/>
              </a:ext>
            </a:extLst>
          </p:cNvPr>
          <p:cNvSpPr txBox="1"/>
          <p:nvPr/>
        </p:nvSpPr>
        <p:spPr>
          <a:xfrm>
            <a:off x="987430" y="5637360"/>
            <a:ext cx="6873870" cy="62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Чтение исходного изображения и запись ресайза изображения</a:t>
            </a:r>
            <a:endParaRPr kumimoji="0" sz="32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4" name="Google Shape;973;p51">
            <a:extLst>
              <a:ext uri="{FF2B5EF4-FFF2-40B4-BE49-F238E27FC236}">
                <a16:creationId xmlns:a16="http://schemas.microsoft.com/office/drawing/2014/main" id="{BDBAE5E0-CF1F-4C65-A1CF-6E30680D895F}"/>
              </a:ext>
            </a:extLst>
          </p:cNvPr>
          <p:cNvSpPr txBox="1"/>
          <p:nvPr/>
        </p:nvSpPr>
        <p:spPr>
          <a:xfrm>
            <a:off x="8861430" y="5651980"/>
            <a:ext cx="9109070" cy="97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Чтение маски исходного изображения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2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и запись ресайза маски</a:t>
            </a:r>
            <a:endParaRPr kumimoji="0" sz="3200" b="0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1799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Предобработка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898530" y="2040914"/>
            <a:ext cx="14125570" cy="97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rgbClr val="FFC00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Изображение и маска до и после ресайзинга</a:t>
            </a:r>
            <a:endParaRPr kumimoji="0" sz="4800" b="0" i="0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AB93B2-CD37-45B3-BF27-FF533BB4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7" y="3170958"/>
            <a:ext cx="3866190" cy="28996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3ECE6C8-B792-4F25-9CC1-09E9B6E40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939" y="6873540"/>
            <a:ext cx="3495672" cy="310321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8A62AA-3C30-40D7-A791-6B666B9F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4667" y="6733680"/>
            <a:ext cx="3653217" cy="32430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64D8BC-CDEE-4BC8-9C77-5D7F67082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6394" y="6820645"/>
            <a:ext cx="3495672" cy="31032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D88235-6B0B-45DF-8D6A-F8D88FFCE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037135" y="6954053"/>
            <a:ext cx="2584066" cy="25840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B30E32-8F2E-4303-83E1-BA5DCFBDE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6307" y="3170958"/>
            <a:ext cx="3870016" cy="28996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08147D-D036-4021-A33D-86F7A3A63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6323" y="3332453"/>
            <a:ext cx="2576650" cy="2576650"/>
          </a:xfrm>
          <a:prstGeom prst="rect">
            <a:avLst/>
          </a:prstGeom>
        </p:spPr>
      </p:pic>
      <p:sp>
        <p:nvSpPr>
          <p:cNvPr id="25" name="Google Shape;1711;p78">
            <a:extLst>
              <a:ext uri="{FF2B5EF4-FFF2-40B4-BE49-F238E27FC236}">
                <a16:creationId xmlns:a16="http://schemas.microsoft.com/office/drawing/2014/main" id="{09994C03-415C-4323-8E17-E2C237892C86}"/>
              </a:ext>
            </a:extLst>
          </p:cNvPr>
          <p:cNvSpPr/>
          <p:nvPr/>
        </p:nvSpPr>
        <p:spPr>
          <a:xfrm>
            <a:off x="5801505" y="4395976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711;p78">
            <a:extLst>
              <a:ext uri="{FF2B5EF4-FFF2-40B4-BE49-F238E27FC236}">
                <a16:creationId xmlns:a16="http://schemas.microsoft.com/office/drawing/2014/main" id="{0B1854B5-488D-4023-B89C-6A045DFE4811}"/>
              </a:ext>
            </a:extLst>
          </p:cNvPr>
          <p:cNvSpPr/>
          <p:nvPr/>
        </p:nvSpPr>
        <p:spPr>
          <a:xfrm>
            <a:off x="9235949" y="4395976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708;p78">
            <a:extLst>
              <a:ext uri="{FF2B5EF4-FFF2-40B4-BE49-F238E27FC236}">
                <a16:creationId xmlns:a16="http://schemas.microsoft.com/office/drawing/2014/main" id="{AFC09881-8593-4B56-9E92-C7A53D2959C4}"/>
              </a:ext>
            </a:extLst>
          </p:cNvPr>
          <p:cNvSpPr/>
          <p:nvPr/>
        </p:nvSpPr>
        <p:spPr>
          <a:xfrm>
            <a:off x="3339544" y="6228628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711;p78">
            <a:extLst>
              <a:ext uri="{FF2B5EF4-FFF2-40B4-BE49-F238E27FC236}">
                <a16:creationId xmlns:a16="http://schemas.microsoft.com/office/drawing/2014/main" id="{68866F98-0C69-4ABB-B054-E466A29CD6FD}"/>
              </a:ext>
            </a:extLst>
          </p:cNvPr>
          <p:cNvSpPr/>
          <p:nvPr/>
        </p:nvSpPr>
        <p:spPr>
          <a:xfrm>
            <a:off x="5354757" y="8021284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044A3BE-50C9-497C-B497-EFF379A9A9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35905" y="3332453"/>
            <a:ext cx="2576650" cy="2576650"/>
          </a:xfrm>
          <a:prstGeom prst="rect">
            <a:avLst/>
          </a:prstGeom>
        </p:spPr>
      </p:pic>
      <p:sp>
        <p:nvSpPr>
          <p:cNvPr id="36" name="Google Shape;1711;p78">
            <a:extLst>
              <a:ext uri="{FF2B5EF4-FFF2-40B4-BE49-F238E27FC236}">
                <a16:creationId xmlns:a16="http://schemas.microsoft.com/office/drawing/2014/main" id="{49B3EB81-D79B-43AE-93B0-08177B35BD46}"/>
              </a:ext>
            </a:extLst>
          </p:cNvPr>
          <p:cNvSpPr/>
          <p:nvPr/>
        </p:nvSpPr>
        <p:spPr>
          <a:xfrm>
            <a:off x="12788280" y="4380219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1708;p78">
            <a:extLst>
              <a:ext uri="{FF2B5EF4-FFF2-40B4-BE49-F238E27FC236}">
                <a16:creationId xmlns:a16="http://schemas.microsoft.com/office/drawing/2014/main" id="{BE105436-2242-4A4B-9CEB-46601FD2A019}"/>
              </a:ext>
            </a:extLst>
          </p:cNvPr>
          <p:cNvSpPr/>
          <p:nvPr/>
        </p:nvSpPr>
        <p:spPr>
          <a:xfrm>
            <a:off x="14429076" y="6146920"/>
            <a:ext cx="449604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BCE5014-684F-438B-B3B7-C2AABF262A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4741" y="3170958"/>
            <a:ext cx="3870016" cy="28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65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Формирование структуры данных 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920133" y="2041779"/>
            <a:ext cx="14326230" cy="98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Формирование списка с файлами</a:t>
            </a:r>
            <a:b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</a:b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для изображений                    для масок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1" name="Google Shape;973;p51">
            <a:extLst>
              <a:ext uri="{FF2B5EF4-FFF2-40B4-BE49-F238E27FC236}">
                <a16:creationId xmlns:a16="http://schemas.microsoft.com/office/drawing/2014/main" id="{594A20C1-A029-46CE-A52A-E698B9035273}"/>
              </a:ext>
            </a:extLst>
          </p:cNvPr>
          <p:cNvSpPr txBox="1"/>
          <p:nvPr/>
        </p:nvSpPr>
        <p:spPr>
          <a:xfrm>
            <a:off x="2321984" y="3737111"/>
            <a:ext cx="5458883" cy="251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data_dir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'../data/'</a:t>
            </a:r>
            <a:endParaRPr lang="ru-RU" sz="20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image_lst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[]</a:t>
            </a:r>
          </a:p>
          <a:p>
            <a:pPr lvl="0">
              <a:lnSpc>
                <a:spcPct val="80000"/>
              </a:lnSpc>
            </a:pP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imres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'./image/resized'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for d, dirs, files in os.walk(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imres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):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for file in files: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fil = 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data_dir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+ 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imres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[2:] + '/' + file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image_lst.append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(fil)</a:t>
            </a:r>
            <a:br>
              <a:rPr lang="ru-RU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</a:br>
            <a:r>
              <a:rPr lang="ru-RU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print(fil)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 </a:t>
            </a:r>
            <a:endParaRPr kumimoji="0" lang="en-US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2" name="Google Shape;973;p51">
            <a:extLst>
              <a:ext uri="{FF2B5EF4-FFF2-40B4-BE49-F238E27FC236}">
                <a16:creationId xmlns:a16="http://schemas.microsoft.com/office/drawing/2014/main" id="{D279C8B8-52DE-44A2-8A68-E974690154F5}"/>
              </a:ext>
            </a:extLst>
          </p:cNvPr>
          <p:cNvSpPr txBox="1"/>
          <p:nvPr/>
        </p:nvSpPr>
        <p:spPr>
          <a:xfrm>
            <a:off x="10642614" y="3715022"/>
            <a:ext cx="5458883" cy="3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data_dir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'../data/'</a:t>
            </a:r>
            <a:endParaRPr lang="ru-RU" sz="20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mask_lst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[]</a:t>
            </a:r>
            <a:endParaRPr lang="ru-RU" sz="20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mkres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'./mask/resized'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for d, dirs, files in os.walk(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mkres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):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for file in files: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fil = 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data_dir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+ 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mkres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[2:]+ '/' + file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mask_lst.append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(fil)</a:t>
            </a:r>
          </a:p>
          <a:p>
            <a:pPr lvl="0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print(fil)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lang="en-US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3" name="Google Shape;973;p51">
            <a:extLst>
              <a:ext uri="{FF2B5EF4-FFF2-40B4-BE49-F238E27FC236}">
                <a16:creationId xmlns:a16="http://schemas.microsoft.com/office/drawing/2014/main" id="{B128F339-09CA-41C4-AE32-40B054961F0F}"/>
              </a:ext>
            </a:extLst>
          </p:cNvPr>
          <p:cNvSpPr txBox="1"/>
          <p:nvPr/>
        </p:nvSpPr>
        <p:spPr>
          <a:xfrm>
            <a:off x="2437996" y="6844530"/>
            <a:ext cx="5458883" cy="251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/>
              <a:t>../data/image/resized/resizedimage_10066.jpg ../data/image/resized/resizedimage_10098.jpg ../data/image/resized/resizedimage_1013.jpg ../data/image/resized/resizedimage_10171.jpg ../data/image/resized/resizedimage_10272.jpg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 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14" name="Google Shape;973;p51">
            <a:extLst>
              <a:ext uri="{FF2B5EF4-FFF2-40B4-BE49-F238E27FC236}">
                <a16:creationId xmlns:a16="http://schemas.microsoft.com/office/drawing/2014/main" id="{6DEF5D6F-D309-42B1-8377-F2557B7D11C3}"/>
              </a:ext>
            </a:extLst>
          </p:cNvPr>
          <p:cNvSpPr txBox="1"/>
          <p:nvPr/>
        </p:nvSpPr>
        <p:spPr>
          <a:xfrm>
            <a:off x="10193868" y="6844530"/>
            <a:ext cx="5520266" cy="251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/>
              <a:t>../data/mask/resized/resizedmask_10066.png ../data/mask/resized/resizedmask_10098.png ../data/mask/resized/resizedmask_1013.png ../data/mask/resized/resizedmask_10171.png ../data/mask/resized/resizedmask_10272.png</a:t>
            </a:r>
            <a:r>
              <a:rPr lang="en-US" sz="20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lang="en-US" sz="20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84538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Подготовка данных 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479864" y="2011144"/>
            <a:ext cx="14590803" cy="80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Данные были разбиты с коэффициентом 20% на тренировочные и валидационные данные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(196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и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49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изображений соответственно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)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В качестве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входа на сеть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был выбран параметр </a:t>
            </a:r>
            <a:r>
              <a:rPr lang="en-US" sz="48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image_shape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(256,256,3)</a:t>
            </a: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</a:t>
            </a: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Размер </a:t>
            </a:r>
            <a:r>
              <a:rPr lang="ru-RU" sz="48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батча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:</a:t>
            </a: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bs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3</a:t>
            </a:r>
          </a:p>
          <a:p>
            <a:pPr lvl="0">
              <a:lnSpc>
                <a:spcPct val="80000"/>
              </a:lnSpc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Аугментация данных:</a:t>
            </a: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сдвиги</a:t>
            </a: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повороты  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</a:t>
            </a: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lvl="0">
              <a:lnSpc>
                <a:spcPct val="80000"/>
              </a:lnSpc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4572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Генерация датасета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496787" y="1686233"/>
            <a:ext cx="14326230" cy="98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Сформирован датасет изображений и масок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749BF6-5441-4E5C-954F-C5A90D46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614" y="2472160"/>
            <a:ext cx="9734549" cy="7537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97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0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0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40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0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Дмитрий Зеленин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5257800" y="8805575"/>
            <a:ext cx="713232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Машинное обучение: фундаментальные инструменты и практики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13544550" y="3848125"/>
            <a:ext cx="4743300" cy="474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13544550" y="5684520"/>
            <a:ext cx="4743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4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8782200" y="3848125"/>
            <a:ext cx="4743300" cy="4743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533400" y="1181105"/>
            <a:ext cx="9293994" cy="188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7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Результаты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21" name="Google Shape;821;p40"/>
          <p:cNvSpPr txBox="1"/>
          <p:nvPr/>
        </p:nvSpPr>
        <p:spPr>
          <a:xfrm>
            <a:off x="533400" y="3466850"/>
            <a:ext cx="5658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Кейс </a:t>
            </a: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DODO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822" name="Google Shape;8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220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Результаты экспериментов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632638" y="1737033"/>
            <a:ext cx="14105712" cy="98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7" name="Google Shape;973;p51">
            <a:extLst>
              <a:ext uri="{FF2B5EF4-FFF2-40B4-BE49-F238E27FC236}">
                <a16:creationId xmlns:a16="http://schemas.microsoft.com/office/drawing/2014/main" id="{CB144B65-B527-4B7D-99EA-93A28D55D7CD}"/>
              </a:ext>
            </a:extLst>
          </p:cNvPr>
          <p:cNvSpPr txBox="1"/>
          <p:nvPr/>
        </p:nvSpPr>
        <p:spPr>
          <a:xfrm>
            <a:off x="496786" y="2575233"/>
            <a:ext cx="15747261" cy="597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 рамках дипломного проекта при не очень большой базе исходных изображений удалось добиться существенного результата при использовании метода семантической сегментации с помощью архитектуры сети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U-Net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476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0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0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40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0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Дмитрий Зеленин</a:t>
            </a:r>
            <a:endParaRPr sz="2400" dirty="0"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 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5257800" y="8805575"/>
            <a:ext cx="713232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</a:p>
          <a:p>
            <a:pPr lvl="0"/>
            <a:r>
              <a:rPr lang="ru-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Машинное обучение: фундаментальные инструменты и практики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13544550" y="3848125"/>
            <a:ext cx="4743300" cy="474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0"/>
          <p:cNvSpPr txBox="1"/>
          <p:nvPr/>
        </p:nvSpPr>
        <p:spPr>
          <a:xfrm>
            <a:off x="13544550" y="5684520"/>
            <a:ext cx="4743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1</a:t>
            </a:r>
            <a:endParaRPr sz="75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8782200" y="3848125"/>
            <a:ext cx="4743300" cy="4743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0"/>
          <p:cNvSpPr txBox="1"/>
          <p:nvPr/>
        </p:nvSpPr>
        <p:spPr>
          <a:xfrm>
            <a:off x="533399" y="1181100"/>
            <a:ext cx="9688629" cy="109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Постановка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задачи</a:t>
            </a:r>
            <a:endParaRPr sz="75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21" name="Google Shape;821;p40"/>
          <p:cNvSpPr txBox="1"/>
          <p:nvPr/>
        </p:nvSpPr>
        <p:spPr>
          <a:xfrm>
            <a:off x="533400" y="3466850"/>
            <a:ext cx="5658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Кейс </a:t>
            </a:r>
            <a:r>
              <a:rPr lang="en-US" sz="56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DODO</a:t>
            </a:r>
            <a:endParaRPr sz="56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822" name="Google Shape;8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Оценка и валидация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632638" y="1737033"/>
            <a:ext cx="14105712" cy="98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7" name="Google Shape;973;p51">
            <a:extLst>
              <a:ext uri="{FF2B5EF4-FFF2-40B4-BE49-F238E27FC236}">
                <a16:creationId xmlns:a16="http://schemas.microsoft.com/office/drawing/2014/main" id="{CB144B65-B527-4B7D-99EA-93A28D55D7CD}"/>
              </a:ext>
            </a:extLst>
          </p:cNvPr>
          <p:cNvSpPr txBox="1"/>
          <p:nvPr/>
        </p:nvSpPr>
        <p:spPr>
          <a:xfrm>
            <a:off x="356457" y="1630250"/>
            <a:ext cx="13524643" cy="571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По результатам предсказаний на </a:t>
            </a:r>
            <a:r>
              <a:rPr lang="ru-RU" sz="48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валидационной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выборке средний коэффициент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dice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составил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avg_dice_coe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= 0.50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Максимальное значение составило 0.67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Минимальное значение составило 0.06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9614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Визуализация результатов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632638" y="1737033"/>
            <a:ext cx="14105712" cy="98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CBE773-01DB-4250-9ED0-F4E4C534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4" y="1606502"/>
            <a:ext cx="7245036" cy="8450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538E3B-3318-4ED7-9E25-C56B1D751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282785"/>
            <a:ext cx="7537450" cy="5774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45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40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0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40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40"/>
          <p:cNvSpPr txBox="1"/>
          <p:nvPr/>
        </p:nvSpPr>
        <p:spPr>
          <a:xfrm>
            <a:off x="581025" y="8691275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Дмитрий Зеленин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5257800" y="8805575"/>
            <a:ext cx="713232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Машинное обучение: фундаментальные инструменты и практики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13544550" y="3848125"/>
            <a:ext cx="4743300" cy="474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13544550" y="5684520"/>
            <a:ext cx="4743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5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8782200" y="3848125"/>
            <a:ext cx="4743300" cy="4743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533400" y="1181105"/>
            <a:ext cx="9293994" cy="188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7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Выводы и заключения</a:t>
            </a:r>
            <a:endParaRPr kumimoji="0" sz="7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821" name="Google Shape;821;p40"/>
          <p:cNvSpPr txBox="1"/>
          <p:nvPr/>
        </p:nvSpPr>
        <p:spPr>
          <a:xfrm>
            <a:off x="533400" y="3466850"/>
            <a:ext cx="56580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Кейс </a:t>
            </a: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DODO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822" name="Google Shape;8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95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Выв</a:t>
            </a:r>
            <a:r>
              <a:rPr lang="ru-RU" sz="5600" dirty="0">
                <a:solidFill>
                  <a:srgbClr val="4BD0A0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оды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632638" y="1737033"/>
            <a:ext cx="14105712" cy="98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7" name="Google Shape;973;p51">
            <a:extLst>
              <a:ext uri="{FF2B5EF4-FFF2-40B4-BE49-F238E27FC236}">
                <a16:creationId xmlns:a16="http://schemas.microsoft.com/office/drawing/2014/main" id="{CB144B65-B527-4B7D-99EA-93A28D55D7CD}"/>
              </a:ext>
            </a:extLst>
          </p:cNvPr>
          <p:cNvSpPr txBox="1"/>
          <p:nvPr/>
        </p:nvSpPr>
        <p:spPr>
          <a:xfrm>
            <a:off x="552450" y="1894263"/>
            <a:ext cx="14326230" cy="665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 рамках дипломного проекта был выбран кейс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DODO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по обнаружению дефекта на пицце (горелых бортов) и  проведена семантическая сегментация горелых бортов.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Результат вполне </a:t>
            </a:r>
            <a:r>
              <a:rPr lang="ru-RU" sz="48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приемлимый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, исходя из количества доступных фотографий в первоначальном </a:t>
            </a:r>
            <a:r>
              <a:rPr lang="ru-RU" sz="4800" dirty="0" err="1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датасете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. 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4127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Заключение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973;p51">
            <a:extLst>
              <a:ext uri="{FF2B5EF4-FFF2-40B4-BE49-F238E27FC236}">
                <a16:creationId xmlns:a16="http://schemas.microsoft.com/office/drawing/2014/main" id="{1A8F717A-0DC7-4D84-BC55-EB8C94B9C706}"/>
              </a:ext>
            </a:extLst>
          </p:cNvPr>
          <p:cNvSpPr txBox="1"/>
          <p:nvPr/>
        </p:nvSpPr>
        <p:spPr>
          <a:xfrm>
            <a:off x="632638" y="1737033"/>
            <a:ext cx="14105712" cy="98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sp>
        <p:nvSpPr>
          <p:cNvPr id="7" name="Google Shape;973;p51">
            <a:extLst>
              <a:ext uri="{FF2B5EF4-FFF2-40B4-BE49-F238E27FC236}">
                <a16:creationId xmlns:a16="http://schemas.microsoft.com/office/drawing/2014/main" id="{CB144B65-B527-4B7D-99EA-93A28D55D7CD}"/>
              </a:ext>
            </a:extLst>
          </p:cNvPr>
          <p:cNvSpPr txBox="1"/>
          <p:nvPr/>
        </p:nvSpPr>
        <p:spPr>
          <a:xfrm>
            <a:off x="552450" y="1894262"/>
            <a:ext cx="14326230" cy="627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В качестве улучшения результатов моделирования следует увеличить количество фотографий с дефектом –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‘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горелый борт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’</a:t>
            </a: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.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Следующим шагом следует более взвешенно отнестись к разметке изображений: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не допускать к разметке изображения с неявным горелым бортом, не особо чёткие фотографии горелых бортов, неявные границы между горелым бортом и фоном.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sz="4800" dirty="0">
              <a:solidFill>
                <a:schemeClr val="tx1"/>
              </a:solidFill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</a:t>
            </a:r>
            <a:r>
              <a:rPr lang="en-US" sz="4800" dirty="0">
                <a:solidFill>
                  <a:schemeClr val="tx1"/>
                </a:solidFill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                 </a:t>
            </a:r>
            <a:endParaRPr kumimoji="0" sz="4800" b="0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30335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Google Shape;1248;p69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69"/>
          <p:cNvCxnSpPr/>
          <p:nvPr/>
        </p:nvCxnSpPr>
        <p:spPr>
          <a:xfrm>
            <a:off x="712050" y="8605550"/>
            <a:ext cx="4088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Google Shape;1250;p69"/>
          <p:cNvCxnSpPr/>
          <p:nvPr/>
        </p:nvCxnSpPr>
        <p:spPr>
          <a:xfrm>
            <a:off x="5369775" y="8605550"/>
            <a:ext cx="122007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69"/>
          <p:cNvSpPr txBox="1"/>
          <p:nvPr/>
        </p:nvSpPr>
        <p:spPr>
          <a:xfrm>
            <a:off x="552450" y="8670726"/>
            <a:ext cx="42198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Дмитрий Зеленин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1252" name="Google Shape;1252;p69"/>
          <p:cNvSpPr/>
          <p:nvPr/>
        </p:nvSpPr>
        <p:spPr>
          <a:xfrm>
            <a:off x="143812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253" name="Google Shape;1253;p69"/>
          <p:cNvSpPr txBox="1"/>
          <p:nvPr/>
        </p:nvSpPr>
        <p:spPr>
          <a:xfrm>
            <a:off x="552450" y="5200650"/>
            <a:ext cx="97917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Заходим и </a:t>
            </a:r>
            <a:r>
              <a:rPr lang="ru-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со</a:t>
            </a:r>
            <a:r>
              <a:rPr lang="ru" sz="100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действуем!</a:t>
            </a:r>
            <a:endParaRPr sz="100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254" name="Google Shape;1254;p69"/>
          <p:cNvSpPr/>
          <p:nvPr/>
        </p:nvSpPr>
        <p:spPr>
          <a:xfrm>
            <a:off x="14381271" y="4684971"/>
            <a:ext cx="3904200" cy="390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255" name="Google Shape;1255;p69"/>
          <p:cNvSpPr/>
          <p:nvPr/>
        </p:nvSpPr>
        <p:spPr>
          <a:xfrm>
            <a:off x="10477071" y="754362"/>
            <a:ext cx="3904200" cy="3904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grpSp>
        <p:nvGrpSpPr>
          <p:cNvPr id="1256" name="Google Shape;1256;p69"/>
          <p:cNvGrpSpPr/>
          <p:nvPr/>
        </p:nvGrpSpPr>
        <p:grpSpPr>
          <a:xfrm>
            <a:off x="5357912" y="8883531"/>
            <a:ext cx="683869" cy="683869"/>
            <a:chOff x="1190625" y="238125"/>
            <a:chExt cx="4905800" cy="4905800"/>
          </a:xfrm>
        </p:grpSpPr>
        <p:sp>
          <p:nvSpPr>
            <p:cNvPr id="1257" name="Google Shape;1257;p6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58" name="Google Shape;1258;p6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</p:grpSp>
      <p:sp>
        <p:nvSpPr>
          <p:cNvPr id="1259" name="Google Shape;1259;p69"/>
          <p:cNvSpPr txBox="1"/>
          <p:nvPr/>
        </p:nvSpPr>
        <p:spPr>
          <a:xfrm>
            <a:off x="6095999" y="8940675"/>
            <a:ext cx="2829997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  <a:hlinkClick r:id="rId3"/>
              </a:rPr>
              <a:t>fb.com/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  <a:hlinkClick r:id="rId3"/>
              </a:rPr>
              <a:t>dizel0110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grpSp>
        <p:nvGrpSpPr>
          <p:cNvPr id="1260" name="Google Shape;1260;p69"/>
          <p:cNvGrpSpPr/>
          <p:nvPr/>
        </p:nvGrpSpPr>
        <p:grpSpPr>
          <a:xfrm>
            <a:off x="10037010" y="8897795"/>
            <a:ext cx="684060" cy="684060"/>
            <a:chOff x="1190625" y="238125"/>
            <a:chExt cx="5186200" cy="5186200"/>
          </a:xfrm>
        </p:grpSpPr>
        <p:sp>
          <p:nvSpPr>
            <p:cNvPr id="1261" name="Google Shape;1261;p6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62" name="Google Shape;1262;p69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</p:grpSp>
      <p:sp>
        <p:nvSpPr>
          <p:cNvPr id="1263" name="Google Shape;1263;p69"/>
          <p:cNvSpPr txBox="1"/>
          <p:nvPr/>
        </p:nvSpPr>
        <p:spPr>
          <a:xfrm>
            <a:off x="10781875" y="8940674"/>
            <a:ext cx="3539688" cy="62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dizel0110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@</a:t>
            </a: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g</a:t>
            </a: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mail.com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grpSp>
        <p:nvGrpSpPr>
          <p:cNvPr id="1264" name="Google Shape;1264;p69"/>
          <p:cNvGrpSpPr/>
          <p:nvPr/>
        </p:nvGrpSpPr>
        <p:grpSpPr>
          <a:xfrm rot="-5400000">
            <a:off x="723900" y="4005800"/>
            <a:ext cx="666600" cy="666900"/>
            <a:chOff x="5981700" y="1543050"/>
            <a:chExt cx="666600" cy="666900"/>
          </a:xfrm>
        </p:grpSpPr>
        <p:sp>
          <p:nvSpPr>
            <p:cNvPr id="1265" name="Google Shape;1265;p69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  <p:sp>
          <p:nvSpPr>
            <p:cNvPr id="1266" name="Google Shape;1266;p69"/>
            <p:cNvSpPr/>
            <p:nvPr/>
          </p:nvSpPr>
          <p:spPr>
            <a:xfrm rot="-5400000">
              <a:off x="6214373" y="1713808"/>
              <a:ext cx="207032" cy="324571"/>
            </a:xfrm>
            <a:custGeom>
              <a:avLst/>
              <a:gdLst/>
              <a:ahLst/>
              <a:cxnLst/>
              <a:rect l="l" t="t" r="r" b="b"/>
              <a:pathLst>
                <a:path w="130414" h="204454" extrusionOk="0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los Text" panose="020B0503020202020204" pitchFamily="34" charset="0"/>
                <a:cs typeface="Golos Text" panose="020B0503020202020204" pitchFamily="34" charset="0"/>
              </a:endParaRPr>
            </a:p>
          </p:txBody>
        </p:sp>
      </p:grpSp>
      <p:pic>
        <p:nvPicPr>
          <p:cNvPr id="1268" name="Google Shape;12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4" name="Google Shape;1344;p73"/>
          <p:cNvCxnSpPr/>
          <p:nvPr/>
        </p:nvCxnSpPr>
        <p:spPr>
          <a:xfrm>
            <a:off x="710600" y="718850"/>
            <a:ext cx="168639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5" name="Google Shape;1345;p73"/>
          <p:cNvCxnSpPr/>
          <p:nvPr/>
        </p:nvCxnSpPr>
        <p:spPr>
          <a:xfrm>
            <a:off x="724200" y="8605550"/>
            <a:ext cx="16846200" cy="0"/>
          </a:xfrm>
          <a:prstGeom prst="straightConnector1">
            <a:avLst/>
          </a:prstGeom>
          <a:noFill/>
          <a:ln w="19050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3"/>
          <p:cNvSpPr txBox="1"/>
          <p:nvPr/>
        </p:nvSpPr>
        <p:spPr>
          <a:xfrm>
            <a:off x="609600" y="8805575"/>
            <a:ext cx="61056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Шаблон</a:t>
            </a:r>
            <a:b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</a:br>
            <a:r>
              <a:rPr lang="ru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презентации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sp>
        <p:nvSpPr>
          <p:cNvPr id="1347" name="Google Shape;1347;p73"/>
          <p:cNvSpPr/>
          <p:nvPr/>
        </p:nvSpPr>
        <p:spPr>
          <a:xfrm>
            <a:off x="13544550" y="3848125"/>
            <a:ext cx="4743300" cy="4743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73"/>
          <p:cNvSpPr txBox="1"/>
          <p:nvPr/>
        </p:nvSpPr>
        <p:spPr>
          <a:xfrm>
            <a:off x="13544550" y="5638800"/>
            <a:ext cx="47433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349" name="Google Shape;1349;p73"/>
          <p:cNvSpPr/>
          <p:nvPr/>
        </p:nvSpPr>
        <p:spPr>
          <a:xfrm>
            <a:off x="8782200" y="3848125"/>
            <a:ext cx="4743300" cy="4743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50" name="Google Shape;1350;p73"/>
          <p:cNvSpPr txBox="1"/>
          <p:nvPr/>
        </p:nvSpPr>
        <p:spPr>
          <a:xfrm>
            <a:off x="570582" y="1181100"/>
            <a:ext cx="9076338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Дополнительные</a:t>
            </a:r>
            <a:b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</a:br>
            <a:r>
              <a:rPr lang="ru" sz="75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ресурсы</a:t>
            </a:r>
            <a:endParaRPr sz="75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5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sp>
        <p:nvSpPr>
          <p:cNvPr id="1351" name="Google Shape;1351;p73"/>
          <p:cNvSpPr txBox="1"/>
          <p:nvPr/>
        </p:nvSpPr>
        <p:spPr>
          <a:xfrm>
            <a:off x="570582" y="3610554"/>
            <a:ext cx="7671718" cy="479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  <a:hlinkClick r:id="rId3"/>
              </a:rPr>
              <a:t>labelstud</a:t>
            </a:r>
            <a:r>
              <a:rPr lang="ru-RU" sz="32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  <a:hlinkClick r:id="rId3"/>
              </a:rPr>
              <a:t>.</a:t>
            </a:r>
            <a:r>
              <a:rPr lang="en-US" sz="32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  <a:hlinkClick r:id="rId3"/>
              </a:rPr>
              <a:t>io</a:t>
            </a: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  <a:hlinkClick r:id="rId4"/>
              </a:rPr>
              <a:t>TensorFlow</a:t>
            </a: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  <a:hlinkClick r:id="rId5"/>
              </a:rPr>
              <a:t>U-Net</a:t>
            </a: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  <a:hlinkClick r:id="rId6"/>
              </a:rPr>
              <a:t>U-Net</a:t>
            </a: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solidFill>
                <a:srgbClr val="FFFFFF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4BD0A0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4BD0A0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4BD0A0"/>
              </a:solidFill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BB3A59-D626-45FA-9D41-0586BD528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148" y="3645245"/>
            <a:ext cx="3495641" cy="5896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A0C521-9EAA-4EB2-B2AF-B6BE58B67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01" y="4594607"/>
            <a:ext cx="272415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91BC17-0DDF-4658-B4C5-12ACBB7CEC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8530" y="5939565"/>
            <a:ext cx="3895725" cy="962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5C67C2-D43C-4E4D-B6ED-2F1DF97E0C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100" y="7076065"/>
            <a:ext cx="2228571" cy="761905"/>
          </a:xfrm>
          <a:prstGeom prst="rect">
            <a:avLst/>
          </a:prstGeom>
        </p:spPr>
      </p:pic>
      <p:sp>
        <p:nvSpPr>
          <p:cNvPr id="20" name="Google Shape;1251;p69">
            <a:extLst>
              <a:ext uri="{FF2B5EF4-FFF2-40B4-BE49-F238E27FC236}">
                <a16:creationId xmlns:a16="http://schemas.microsoft.com/office/drawing/2014/main" id="{9D6EBEE6-073D-4872-91A1-946AA9F74B0D}"/>
              </a:ext>
            </a:extLst>
          </p:cNvPr>
          <p:cNvSpPr txBox="1"/>
          <p:nvPr/>
        </p:nvSpPr>
        <p:spPr>
          <a:xfrm>
            <a:off x="552450" y="8670726"/>
            <a:ext cx="4219800" cy="1097100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Golos Text Medium" panose="020B0503020202020204" pitchFamily="34" charset="0"/>
                <a:ea typeface="Proxima Nova Semibold"/>
                <a:cs typeface="Golos Text Medium" panose="020B0503020202020204" pitchFamily="34" charset="0"/>
                <a:sym typeface="Proxima Nova Semibold"/>
              </a:rPr>
              <a:t>Дмитрий Зеленин</a:t>
            </a:r>
            <a:endParaRPr sz="2400" dirty="0">
              <a:latin typeface="Golos Text Medium" panose="020B0503020202020204" pitchFamily="34" charset="0"/>
              <a:ea typeface="Proxima Nova Semibold"/>
              <a:cs typeface="Golos Text Medium" panose="020B0503020202020204" pitchFamily="34" charset="0"/>
              <a:sym typeface="Proxima Nova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</a:rPr>
              <a:t>Data Scientist</a:t>
            </a:r>
            <a:endParaRPr sz="2400" dirty="0">
              <a:latin typeface="Golos Text" panose="020B0503020202020204" pitchFamily="34" charset="0"/>
              <a:ea typeface="Proxima Nova"/>
              <a:cs typeface="Golos Text" panose="020B0503020202020204" pitchFamily="34" charset="0"/>
              <a:sym typeface="Proxima Nova"/>
            </a:endParaRPr>
          </a:p>
        </p:txBody>
      </p:sp>
      <p:grpSp>
        <p:nvGrpSpPr>
          <p:cNvPr id="19" name="Google Shape;1858;p79">
            <a:extLst>
              <a:ext uri="{FF2B5EF4-FFF2-40B4-BE49-F238E27FC236}">
                <a16:creationId xmlns:a16="http://schemas.microsoft.com/office/drawing/2014/main" id="{0CE2C655-E22A-40A0-A599-4A4DDD1CAD03}"/>
              </a:ext>
            </a:extLst>
          </p:cNvPr>
          <p:cNvGrpSpPr/>
          <p:nvPr/>
        </p:nvGrpSpPr>
        <p:grpSpPr>
          <a:xfrm>
            <a:off x="4324255" y="8771749"/>
            <a:ext cx="684060" cy="684060"/>
            <a:chOff x="1190625" y="238125"/>
            <a:chExt cx="5186200" cy="5186200"/>
          </a:xfrm>
        </p:grpSpPr>
        <p:sp>
          <p:nvSpPr>
            <p:cNvPr id="21" name="Google Shape;1859;p79">
              <a:extLst>
                <a:ext uri="{FF2B5EF4-FFF2-40B4-BE49-F238E27FC236}">
                  <a16:creationId xmlns:a16="http://schemas.microsoft.com/office/drawing/2014/main" id="{3463961F-5784-498C-A58A-9EC0BCAE2869}"/>
                </a:ext>
              </a:extLst>
            </p:cNvPr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60;p79">
              <a:extLst>
                <a:ext uri="{FF2B5EF4-FFF2-40B4-BE49-F238E27FC236}">
                  <a16:creationId xmlns:a16="http://schemas.microsoft.com/office/drawing/2014/main" id="{DCF2D34C-CCDC-4043-ADA3-2CB44435315D}"/>
                </a:ext>
              </a:extLst>
            </p:cNvPr>
            <p:cNvSpPr/>
            <p:nvPr/>
          </p:nvSpPr>
          <p:spPr>
            <a:xfrm>
              <a:off x="2759723" y="1699725"/>
              <a:ext cx="2049975" cy="2262475"/>
            </a:xfrm>
            <a:custGeom>
              <a:avLst/>
              <a:gdLst/>
              <a:ahLst/>
              <a:cxnLst/>
              <a:rect l="l" t="t" r="r" b="b"/>
              <a:pathLst>
                <a:path w="81999" h="90499" extrusionOk="0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259;p69">
            <a:extLst>
              <a:ext uri="{FF2B5EF4-FFF2-40B4-BE49-F238E27FC236}">
                <a16:creationId xmlns:a16="http://schemas.microsoft.com/office/drawing/2014/main" id="{0728930E-1641-4733-B493-CE3C90E16662}"/>
              </a:ext>
            </a:extLst>
          </p:cNvPr>
          <p:cNvSpPr txBox="1"/>
          <p:nvPr/>
        </p:nvSpPr>
        <p:spPr>
          <a:xfrm>
            <a:off x="5150723" y="9382721"/>
            <a:ext cx="8522243" cy="72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  <a:hlinkClick r:id="rId14"/>
              </a:rPr>
              <a:t>github.com/dizel0110/netology_ds_diploma_project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grpSp>
        <p:nvGrpSpPr>
          <p:cNvPr id="25" name="Google Shape;1858;p79">
            <a:extLst>
              <a:ext uri="{FF2B5EF4-FFF2-40B4-BE49-F238E27FC236}">
                <a16:creationId xmlns:a16="http://schemas.microsoft.com/office/drawing/2014/main" id="{CED79B01-DC29-44CA-96D0-2D806BFE128D}"/>
              </a:ext>
            </a:extLst>
          </p:cNvPr>
          <p:cNvGrpSpPr/>
          <p:nvPr/>
        </p:nvGrpSpPr>
        <p:grpSpPr>
          <a:xfrm>
            <a:off x="4319754" y="9345494"/>
            <a:ext cx="684060" cy="684060"/>
            <a:chOff x="1190625" y="238125"/>
            <a:chExt cx="5186200" cy="5186200"/>
          </a:xfrm>
        </p:grpSpPr>
        <p:sp>
          <p:nvSpPr>
            <p:cNvPr id="26" name="Google Shape;1859;p79">
              <a:extLst>
                <a:ext uri="{FF2B5EF4-FFF2-40B4-BE49-F238E27FC236}">
                  <a16:creationId xmlns:a16="http://schemas.microsoft.com/office/drawing/2014/main" id="{27E6EE9B-9670-4139-97A9-3124E873E71C}"/>
                </a:ext>
              </a:extLst>
            </p:cNvPr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60;p79">
              <a:extLst>
                <a:ext uri="{FF2B5EF4-FFF2-40B4-BE49-F238E27FC236}">
                  <a16:creationId xmlns:a16="http://schemas.microsoft.com/office/drawing/2014/main" id="{21E41ABE-0ECA-420B-A3A3-4B1621BA3DB5}"/>
                </a:ext>
              </a:extLst>
            </p:cNvPr>
            <p:cNvSpPr/>
            <p:nvPr/>
          </p:nvSpPr>
          <p:spPr>
            <a:xfrm>
              <a:off x="2759723" y="1699725"/>
              <a:ext cx="2049975" cy="2262475"/>
            </a:xfrm>
            <a:custGeom>
              <a:avLst/>
              <a:gdLst/>
              <a:ahLst/>
              <a:cxnLst/>
              <a:rect l="l" t="t" r="r" b="b"/>
              <a:pathLst>
                <a:path w="81999" h="90499" extrusionOk="0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259;p69">
            <a:hlinkClick r:id="rId15"/>
            <a:extLst>
              <a:ext uri="{FF2B5EF4-FFF2-40B4-BE49-F238E27FC236}">
                <a16:creationId xmlns:a16="http://schemas.microsoft.com/office/drawing/2014/main" id="{72B95A2D-8D15-4C8F-BB40-9CADF7FE1CB7}"/>
              </a:ext>
            </a:extLst>
          </p:cNvPr>
          <p:cNvSpPr txBox="1"/>
          <p:nvPr/>
        </p:nvSpPr>
        <p:spPr>
          <a:xfrm>
            <a:off x="5108751" y="8770487"/>
            <a:ext cx="8522243" cy="72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Golos Text" panose="020B0503020202020204" pitchFamily="34" charset="0"/>
                <a:ea typeface="Proxima Nova"/>
                <a:cs typeface="Golos Text" panose="020B0503020202020204" pitchFamily="34" charset="0"/>
                <a:sym typeface="Proxima Nova"/>
                <a:hlinkClick r:id="rId15"/>
              </a:rPr>
              <a:t>github.com/dizel0110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Кейс дипломного проекта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grpSp>
        <p:nvGrpSpPr>
          <p:cNvPr id="974" name="Google Shape;974;p51"/>
          <p:cNvGrpSpPr/>
          <p:nvPr/>
        </p:nvGrpSpPr>
        <p:grpSpPr>
          <a:xfrm>
            <a:off x="1530032" y="4286113"/>
            <a:ext cx="556995" cy="556995"/>
            <a:chOff x="5372100" y="3505200"/>
            <a:chExt cx="666900" cy="666900"/>
          </a:xfrm>
        </p:grpSpPr>
        <p:sp>
          <p:nvSpPr>
            <p:cNvPr id="975" name="Google Shape;975;p51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cs typeface="Golos Text" panose="020B0503020202020204" pitchFamily="34" charset="0"/>
                <a:sym typeface="Arial"/>
              </a:endParaRPr>
            </a:p>
          </p:txBody>
        </p:sp>
        <p:sp>
          <p:nvSpPr>
            <p:cNvPr id="976" name="Google Shape;976;p51"/>
            <p:cNvSpPr txBox="1"/>
            <p:nvPr/>
          </p:nvSpPr>
          <p:spPr>
            <a:xfrm>
              <a:off x="5468108" y="3568837"/>
              <a:ext cx="514499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1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1" name="Google Shape;981;p51"/>
          <p:cNvGrpSpPr/>
          <p:nvPr/>
        </p:nvGrpSpPr>
        <p:grpSpPr>
          <a:xfrm>
            <a:off x="1561609" y="5207480"/>
            <a:ext cx="556995" cy="556995"/>
            <a:chOff x="5372100" y="3505200"/>
            <a:chExt cx="666900" cy="666900"/>
          </a:xfrm>
        </p:grpSpPr>
        <p:sp>
          <p:nvSpPr>
            <p:cNvPr id="982" name="Google Shape;982;p51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cs typeface="Golos Text" panose="020B0503020202020204" pitchFamily="34" charset="0"/>
                <a:sym typeface="Arial"/>
              </a:endParaRPr>
            </a:p>
          </p:txBody>
        </p:sp>
        <p:sp>
          <p:nvSpPr>
            <p:cNvPr id="983" name="Google Shape;983;p51"/>
            <p:cNvSpPr txBox="1"/>
            <p:nvPr/>
          </p:nvSpPr>
          <p:spPr>
            <a:xfrm>
              <a:off x="5463546" y="3568837"/>
              <a:ext cx="514499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2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grpSp>
        <p:nvGrpSpPr>
          <p:cNvPr id="995" name="Google Shape;995;p51"/>
          <p:cNvGrpSpPr/>
          <p:nvPr/>
        </p:nvGrpSpPr>
        <p:grpSpPr>
          <a:xfrm>
            <a:off x="1587052" y="7465765"/>
            <a:ext cx="556995" cy="556995"/>
            <a:chOff x="5372100" y="3505200"/>
            <a:chExt cx="666900" cy="666900"/>
          </a:xfrm>
        </p:grpSpPr>
        <p:sp>
          <p:nvSpPr>
            <p:cNvPr id="996" name="Google Shape;996;p51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cs typeface="Golos Text" panose="020B0503020202020204" pitchFamily="34" charset="0"/>
                <a:sym typeface="Arial"/>
              </a:endParaRPr>
            </a:p>
          </p:txBody>
        </p:sp>
        <p:sp>
          <p:nvSpPr>
            <p:cNvPr id="997" name="Google Shape;997;p51"/>
            <p:cNvSpPr txBox="1"/>
            <p:nvPr/>
          </p:nvSpPr>
          <p:spPr>
            <a:xfrm>
              <a:off x="5456230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4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6" name="Google Shape;1002;p51">
            <a:extLst>
              <a:ext uri="{FF2B5EF4-FFF2-40B4-BE49-F238E27FC236}">
                <a16:creationId xmlns:a16="http://schemas.microsoft.com/office/drawing/2014/main" id="{561F946C-C8A6-4647-B160-598C9FED00A5}"/>
              </a:ext>
            </a:extLst>
          </p:cNvPr>
          <p:cNvGrpSpPr/>
          <p:nvPr/>
        </p:nvGrpSpPr>
        <p:grpSpPr>
          <a:xfrm>
            <a:off x="1548876" y="8440282"/>
            <a:ext cx="556995" cy="556995"/>
            <a:chOff x="5372100" y="3505200"/>
            <a:chExt cx="666900" cy="666900"/>
          </a:xfrm>
        </p:grpSpPr>
        <p:sp>
          <p:nvSpPr>
            <p:cNvPr id="47" name="Google Shape;1003;p51">
              <a:extLst>
                <a:ext uri="{FF2B5EF4-FFF2-40B4-BE49-F238E27FC236}">
                  <a16:creationId xmlns:a16="http://schemas.microsoft.com/office/drawing/2014/main" id="{7B940966-BE5E-4E78-8629-85BE00BE9EFA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cs typeface="Golos Text" panose="020B0503020202020204" pitchFamily="34" charset="0"/>
                <a:sym typeface="Arial"/>
              </a:endParaRPr>
            </a:p>
          </p:txBody>
        </p:sp>
        <p:sp>
          <p:nvSpPr>
            <p:cNvPr id="48" name="Google Shape;1004;p51">
              <a:extLst>
                <a:ext uri="{FF2B5EF4-FFF2-40B4-BE49-F238E27FC236}">
                  <a16:creationId xmlns:a16="http://schemas.microsoft.com/office/drawing/2014/main" id="{0B52DEB5-39F7-41A3-BFB6-EA3BF9CCC9CB}"/>
                </a:ext>
              </a:extLst>
            </p:cNvPr>
            <p:cNvSpPr txBox="1"/>
            <p:nvPr/>
          </p:nvSpPr>
          <p:spPr>
            <a:xfrm>
              <a:off x="5463546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5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sp>
        <p:nvSpPr>
          <p:cNvPr id="49" name="Google Shape;72;p15">
            <a:extLst>
              <a:ext uri="{FF2B5EF4-FFF2-40B4-BE49-F238E27FC236}">
                <a16:creationId xmlns:a16="http://schemas.microsoft.com/office/drawing/2014/main" id="{45F8A548-5B89-4579-BA09-580291F56615}"/>
              </a:ext>
            </a:extLst>
          </p:cNvPr>
          <p:cNvSpPr txBox="1">
            <a:spLocks/>
          </p:cNvSpPr>
          <p:nvPr/>
        </p:nvSpPr>
        <p:spPr>
          <a:xfrm>
            <a:off x="2313251" y="3801684"/>
            <a:ext cx="12426150" cy="530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highlight>
                <a:srgbClr val="F8F8F8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Тайный покупатель получает задание на проверку пиццерии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highlight>
                <a:srgbClr val="F8F8F8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В назначенный день он либо приходит в пиццерию либо делает заказ на доставку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highlight>
                <a:srgbClr val="F8F8F8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После получения заказа, он фотографирует пиццу строго по нашим гайдлайнам и отправляет фотографии нам в нашу систему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highlight>
                <a:srgbClr val="F8F8F8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Контролёры видят загруженные фотки в нашей системе, смотрят на них и экспертно определяют какие дефекты есть в пицце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highlight>
                <a:srgbClr val="F8F8F8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Контроллеры отмечают указанные дефекты и они появляются в вашей выгрузке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72;p15">
            <a:extLst>
              <a:ext uri="{FF2B5EF4-FFF2-40B4-BE49-F238E27FC236}">
                <a16:creationId xmlns:a16="http://schemas.microsoft.com/office/drawing/2014/main" id="{693166FC-E314-459E-8DF4-1E4A29516BF6}"/>
              </a:ext>
            </a:extLst>
          </p:cNvPr>
          <p:cNvSpPr txBox="1">
            <a:spLocks/>
          </p:cNvSpPr>
          <p:nvPr/>
        </p:nvSpPr>
        <p:spPr>
          <a:xfrm>
            <a:off x="463090" y="1657596"/>
            <a:ext cx="12889572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Мы с вами должны помочь отделу контроля качества искать дефекты пицц на фотографиях, предоставленных нам нашими тайными покупателями.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72;p15">
            <a:extLst>
              <a:ext uri="{FF2B5EF4-FFF2-40B4-BE49-F238E27FC236}">
                <a16:creationId xmlns:a16="http://schemas.microsoft.com/office/drawing/2014/main" id="{1935D02B-DD3D-4AAC-AD71-565B7410FAAC}"/>
              </a:ext>
            </a:extLst>
          </p:cNvPr>
          <p:cNvSpPr txBox="1">
            <a:spLocks/>
          </p:cNvSpPr>
          <p:nvPr/>
        </p:nvSpPr>
        <p:spPr>
          <a:xfrm>
            <a:off x="463091" y="2744353"/>
            <a:ext cx="11781392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1" i="1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Бизнес-процесс (понимание бизнеса)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8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проверки пиццерии тайным покупателем выглядит следующим образом: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2" name="Google Shape;988;p51">
            <a:extLst>
              <a:ext uri="{FF2B5EF4-FFF2-40B4-BE49-F238E27FC236}">
                <a16:creationId xmlns:a16="http://schemas.microsoft.com/office/drawing/2014/main" id="{10F39241-5DA9-4932-B22D-E6BD6E2F9765}"/>
              </a:ext>
            </a:extLst>
          </p:cNvPr>
          <p:cNvGrpSpPr/>
          <p:nvPr/>
        </p:nvGrpSpPr>
        <p:grpSpPr>
          <a:xfrm>
            <a:off x="1587052" y="6249647"/>
            <a:ext cx="556995" cy="556995"/>
            <a:chOff x="5372100" y="3505200"/>
            <a:chExt cx="666900" cy="666900"/>
          </a:xfrm>
        </p:grpSpPr>
        <p:sp>
          <p:nvSpPr>
            <p:cNvPr id="53" name="Google Shape;989;p51">
              <a:extLst>
                <a:ext uri="{FF2B5EF4-FFF2-40B4-BE49-F238E27FC236}">
                  <a16:creationId xmlns:a16="http://schemas.microsoft.com/office/drawing/2014/main" id="{0BD08E3B-6DB4-4074-BBE1-C5D17B1F61A1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cs typeface="Golos Text" panose="020B0503020202020204" pitchFamily="34" charset="0"/>
                <a:sym typeface="Arial"/>
              </a:endParaRPr>
            </a:p>
          </p:txBody>
        </p:sp>
        <p:sp>
          <p:nvSpPr>
            <p:cNvPr id="54" name="Google Shape;990;p51">
              <a:extLst>
                <a:ext uri="{FF2B5EF4-FFF2-40B4-BE49-F238E27FC236}">
                  <a16:creationId xmlns:a16="http://schemas.microsoft.com/office/drawing/2014/main" id="{22E974C3-4C08-473C-A80C-0C192FDFD467}"/>
                </a:ext>
              </a:extLst>
            </p:cNvPr>
            <p:cNvSpPr txBox="1"/>
            <p:nvPr/>
          </p:nvSpPr>
          <p:spPr>
            <a:xfrm>
              <a:off x="5463546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" panose="020B0503020202020204" pitchFamily="34" charset="0"/>
                  <a:ea typeface="Proxima Nova Semibold"/>
                  <a:cs typeface="Golos Text" panose="020B0503020202020204" pitchFamily="34" charset="0"/>
                  <a:sym typeface="Proxima Nova Semibold"/>
                </a:rPr>
                <a:t>3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endParaRPr>
            </a:p>
          </p:txBody>
        </p:sp>
      </p:grpSp>
      <p:grpSp>
        <p:nvGrpSpPr>
          <p:cNvPr id="26" name="Google Shape;1009;p51">
            <a:extLst>
              <a:ext uri="{FF2B5EF4-FFF2-40B4-BE49-F238E27FC236}">
                <a16:creationId xmlns:a16="http://schemas.microsoft.com/office/drawing/2014/main" id="{417E9A69-50B8-4509-8B7E-9D2112AC3F45}"/>
              </a:ext>
            </a:extLst>
          </p:cNvPr>
          <p:cNvGrpSpPr/>
          <p:nvPr/>
        </p:nvGrpSpPr>
        <p:grpSpPr>
          <a:xfrm>
            <a:off x="1546575" y="9377902"/>
            <a:ext cx="556995" cy="556995"/>
            <a:chOff x="5372100" y="3505200"/>
            <a:chExt cx="666900" cy="666900"/>
          </a:xfrm>
        </p:grpSpPr>
        <p:sp>
          <p:nvSpPr>
            <p:cNvPr id="27" name="Google Shape;1010;p51">
              <a:extLst>
                <a:ext uri="{FF2B5EF4-FFF2-40B4-BE49-F238E27FC236}">
                  <a16:creationId xmlns:a16="http://schemas.microsoft.com/office/drawing/2014/main" id="{8CF22CC6-74FD-4F6E-A825-49FB1C862958}"/>
                </a:ext>
              </a:extLst>
            </p:cNvPr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" panose="020B0503020202020204" pitchFamily="34" charset="0"/>
                <a:cs typeface="Golos Text" panose="020B0503020202020204" pitchFamily="34" charset="0"/>
                <a:sym typeface="Arial"/>
              </a:endParaRPr>
            </a:p>
          </p:txBody>
        </p:sp>
        <p:sp>
          <p:nvSpPr>
            <p:cNvPr id="28" name="Google Shape;1011;p51">
              <a:extLst>
                <a:ext uri="{FF2B5EF4-FFF2-40B4-BE49-F238E27FC236}">
                  <a16:creationId xmlns:a16="http://schemas.microsoft.com/office/drawing/2014/main" id="{D5A7D3E6-F08B-43E4-89B0-2853753C449F}"/>
                </a:ext>
              </a:extLst>
            </p:cNvPr>
            <p:cNvSpPr txBox="1"/>
            <p:nvPr/>
          </p:nvSpPr>
          <p:spPr>
            <a:xfrm>
              <a:off x="5477264" y="3568837"/>
              <a:ext cx="514499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ru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los Text Medium" panose="020B0503020202020204" pitchFamily="34" charset="0"/>
                  <a:ea typeface="Proxima Nova"/>
                  <a:cs typeface="Golos Text Medium" panose="020B0503020202020204" pitchFamily="34" charset="0"/>
                  <a:sym typeface="Proxima Nova"/>
                </a:rPr>
                <a:t>6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Text Medium" panose="020B0503020202020204" pitchFamily="34" charset="0"/>
                <a:ea typeface="Proxima Nova"/>
                <a:cs typeface="Golos Text Medium" panose="020B0503020202020204" pitchFamily="34" charset="0"/>
                <a:sym typeface="Proxima Nova"/>
              </a:endParaRPr>
            </a:p>
          </p:txBody>
        </p:sp>
      </p:grpSp>
      <p:sp>
        <p:nvSpPr>
          <p:cNvPr id="29" name="Google Shape;72;p15">
            <a:extLst>
              <a:ext uri="{FF2B5EF4-FFF2-40B4-BE49-F238E27FC236}">
                <a16:creationId xmlns:a16="http://schemas.microsoft.com/office/drawing/2014/main" id="{F3007912-E6E5-4AE1-ABCE-A60A1472BCA9}"/>
              </a:ext>
            </a:extLst>
          </p:cNvPr>
          <p:cNvSpPr txBox="1">
            <a:spLocks/>
          </p:cNvSpPr>
          <p:nvPr/>
        </p:nvSpPr>
        <p:spPr>
          <a:xfrm>
            <a:off x="2343294" y="8641172"/>
            <a:ext cx="14764673" cy="1814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ru-RU" sz="2800" b="0" i="0" u="none" strike="noStrike" kern="0" cap="none" spc="0" normalizeH="0" baseline="0" noProof="0" dirty="0">
              <a:ln>
                <a:noFill/>
              </a:ln>
              <a:solidFill>
                <a:srgbClr val="1D1C1D"/>
              </a:solidFill>
              <a:effectLst/>
              <a:highlight>
                <a:srgbClr val="F8F8F8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highlight>
                  <a:srgbClr val="F8F8F8"/>
                </a:highlight>
                <a:uLnTx/>
                <a:uFillTx/>
                <a:latin typeface="Arial"/>
                <a:cs typeface="Arial"/>
                <a:sym typeface="Arial"/>
              </a:rPr>
              <a:t>Искусственный интеллект на страже качества продукта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28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Исходные данные - 1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" name="Google Shape;78;p16">
            <a:extLst>
              <a:ext uri="{FF2B5EF4-FFF2-40B4-BE49-F238E27FC236}">
                <a16:creationId xmlns:a16="http://schemas.microsoft.com/office/drawing/2014/main" id="{2760269B-B816-41EA-B5DD-B497C14EA1D2}"/>
              </a:ext>
            </a:extLst>
          </p:cNvPr>
          <p:cNvSpPr txBox="1">
            <a:spLocks/>
          </p:cNvSpPr>
          <p:nvPr/>
        </p:nvSpPr>
        <p:spPr>
          <a:xfrm>
            <a:off x="1139472" y="2644390"/>
            <a:ext cx="4355141" cy="6759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ru-RU" sz="2000" b="1" dirty="0">
                <a:solidFill>
                  <a:srgbClr val="1D1C1D"/>
                </a:solidFill>
                <a:highlight>
                  <a:srgbClr val="F8F8F8"/>
                </a:highlight>
              </a:rPr>
              <a:t>Файл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Формат - файл csv,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Имя файла - controlling_ml.csv.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Каждая строка в файле -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это один отчет тайного покупателя с фотографиями и обнаруженными на них дефектами.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C00000"/>
                </a:solidFill>
                <a:highlight>
                  <a:srgbClr val="F8F8F8"/>
                </a:highlight>
              </a:rPr>
              <a:t>Выбор (спойлер):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C00000"/>
                </a:solidFill>
                <a:highlight>
                  <a:srgbClr val="F8F8F8"/>
                </a:highlight>
              </a:rPr>
              <a:t>Горелый борт, пицца сверху.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31" name="Google Shape;79;p16">
            <a:extLst>
              <a:ext uri="{FF2B5EF4-FFF2-40B4-BE49-F238E27FC236}">
                <a16:creationId xmlns:a16="http://schemas.microsoft.com/office/drawing/2014/main" id="{A48CADC3-2EA1-4B6A-ADC6-5D24491CD9DC}"/>
              </a:ext>
            </a:extLst>
          </p:cNvPr>
          <p:cNvSpPr txBox="1">
            <a:spLocks/>
          </p:cNvSpPr>
          <p:nvPr/>
        </p:nvSpPr>
        <p:spPr>
          <a:xfrm>
            <a:off x="5839887" y="2680334"/>
            <a:ext cx="5508297" cy="7073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/>
              <a:t>Входные данные (таблица) - 1</a:t>
            </a:r>
            <a:r>
              <a:rPr lang="ru-RU" sz="2000" dirty="0"/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Общие поля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Id - идентификатор отчёта,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Date - дата отчёта,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dirty="0"/>
          </a:p>
        </p:txBody>
      </p:sp>
      <p:sp>
        <p:nvSpPr>
          <p:cNvPr id="32" name="Google Shape;80;p16">
            <a:extLst>
              <a:ext uri="{FF2B5EF4-FFF2-40B4-BE49-F238E27FC236}">
                <a16:creationId xmlns:a16="http://schemas.microsoft.com/office/drawing/2014/main" id="{D6089969-7C68-4B4E-816A-EF046A1FCF1A}"/>
              </a:ext>
            </a:extLst>
          </p:cNvPr>
          <p:cNvSpPr txBox="1">
            <a:spLocks/>
          </p:cNvSpPr>
          <p:nvPr/>
        </p:nvSpPr>
        <p:spPr>
          <a:xfrm>
            <a:off x="11012713" y="2417457"/>
            <a:ext cx="5013350" cy="7869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1200"/>
              </a:spcBef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Фотографии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 (ссылки на фотки в хранилище):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Пицца в коробке,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Пицца сверху,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Дно пиццы сверху,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Дно пиццы под углом,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Бортики пиццы под углом 90,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Бортики пиццы под углом,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Чек,</a:t>
            </a:r>
          </a:p>
          <a:p>
            <a:pPr>
              <a:spcBef>
                <a:spcPts val="1200"/>
              </a:spcBef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Пицца под небольшим углом,</a:t>
            </a:r>
            <a:endParaRPr lang="ru-RU" sz="20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71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Исходные данные - 2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86;p17">
            <a:extLst>
              <a:ext uri="{FF2B5EF4-FFF2-40B4-BE49-F238E27FC236}">
                <a16:creationId xmlns:a16="http://schemas.microsoft.com/office/drawing/2014/main" id="{0683BFE3-EEAA-4442-8235-3E65943D7F14}"/>
              </a:ext>
            </a:extLst>
          </p:cNvPr>
          <p:cNvSpPr txBox="1">
            <a:spLocks/>
          </p:cNvSpPr>
          <p:nvPr/>
        </p:nvSpPr>
        <p:spPr>
          <a:xfrm>
            <a:off x="1100972" y="3202656"/>
            <a:ext cx="7744645" cy="5113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/>
              <a:t>Входные данные (таблица) - 2</a:t>
            </a:r>
            <a:r>
              <a:rPr lang="ru-RU" sz="2000" dirty="0"/>
              <a:t>:</a:t>
            </a:r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Обнаруженные дефекты (1 - дефект есть, 0 - дефекта нет)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Ингредиент подгорел,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Помидоры не по стандарту,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Нет пупырок,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Борты гладкие,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Белый борт,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Белое дно,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Горелый борт,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Горелое дно,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12" name="Google Shape;87;p17">
            <a:extLst>
              <a:ext uri="{FF2B5EF4-FFF2-40B4-BE49-F238E27FC236}">
                <a16:creationId xmlns:a16="http://schemas.microsoft.com/office/drawing/2014/main" id="{0B179449-FD4C-467E-9722-29B5BD45A6DB}"/>
              </a:ext>
            </a:extLst>
          </p:cNvPr>
          <p:cNvSpPr txBox="1">
            <a:spLocks/>
          </p:cNvSpPr>
          <p:nvPr/>
        </p:nvSpPr>
        <p:spPr>
          <a:xfrm>
            <a:off x="9616956" y="3685977"/>
            <a:ext cx="7395215" cy="6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95652"/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Обнаруженные дефекты (1 - дефект есть, 0 - дефекта нет)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Все борты белые,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Все борты горелые,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Один кусочек белый,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Один кусочек горелый,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Борт широкий,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Нарушен рецепт,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Лишний ингредиент,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Несогласованный ингредиент,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41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Исходные данные - 3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Google Shape;86;p17">
            <a:extLst>
              <a:ext uri="{FF2B5EF4-FFF2-40B4-BE49-F238E27FC236}">
                <a16:creationId xmlns:a16="http://schemas.microsoft.com/office/drawing/2014/main" id="{70A2903F-3186-4782-8938-C172DEA8CB8F}"/>
              </a:ext>
            </a:extLst>
          </p:cNvPr>
          <p:cNvSpPr txBox="1">
            <a:spLocks/>
          </p:cNvSpPr>
          <p:nvPr/>
        </p:nvSpPr>
        <p:spPr>
          <a:xfrm>
            <a:off x="1072094" y="2904023"/>
            <a:ext cx="7465514" cy="5190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/>
              <a:t>Входные данные (таблица) - 3</a:t>
            </a:r>
            <a:r>
              <a:rPr lang="ru-RU" sz="2000" dirty="0"/>
              <a:t>:</a:t>
            </a:r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Обнаруженные дефекты (1 - дефект есть, 0 - дефекта нет)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Посыпка не по стандарту,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Лук не по стандарту,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Перец не по стандарту,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Шампиньоны не по стандарту,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Голая основа,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Деформирована,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Сильно деформирована,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Дно плохо прорезано,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8" name="Google Shape;87;p17">
            <a:extLst>
              <a:ext uri="{FF2B5EF4-FFF2-40B4-BE49-F238E27FC236}">
                <a16:creationId xmlns:a16="http://schemas.microsoft.com/office/drawing/2014/main" id="{188456C1-EE2B-4D81-80D2-384966F190EA}"/>
              </a:ext>
            </a:extLst>
          </p:cNvPr>
          <p:cNvSpPr txBox="1">
            <a:spLocks/>
          </p:cNvSpPr>
          <p:nvPr/>
        </p:nvSpPr>
        <p:spPr>
          <a:xfrm>
            <a:off x="9211375" y="3276198"/>
            <a:ext cx="8507413" cy="4578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95652"/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Обнаруженные дефекты (1 - дефект есть, 0 - дефекта нет)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Дно порвалось,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Кусочков больше,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Кусочков меньше,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Не порезана,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Посторонний предмет,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Нефирменная коробка,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Порезана не ровно,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КК не по стандарту,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0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552449" y="533150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Исходные данные - 4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86;p17">
            <a:extLst>
              <a:ext uri="{FF2B5EF4-FFF2-40B4-BE49-F238E27FC236}">
                <a16:creationId xmlns:a16="http://schemas.microsoft.com/office/drawing/2014/main" id="{50E3AA63-F97B-42F5-AFFF-D9CD7130DF93}"/>
              </a:ext>
            </a:extLst>
          </p:cNvPr>
          <p:cNvSpPr txBox="1">
            <a:spLocks/>
          </p:cNvSpPr>
          <p:nvPr/>
        </p:nvSpPr>
        <p:spPr>
          <a:xfrm>
            <a:off x="861588" y="2567389"/>
            <a:ext cx="7520412" cy="3284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b="1" dirty="0"/>
              <a:t>Входные данные (таблица) - 4</a:t>
            </a:r>
            <a:r>
              <a:rPr lang="ru-RU" sz="2000" dirty="0"/>
              <a:t>:</a:t>
            </a:r>
            <a:endParaRPr lang="ru-RU" sz="2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u="sng" dirty="0">
                <a:solidFill>
                  <a:srgbClr val="1D1C1D"/>
                </a:solidFill>
                <a:highlight>
                  <a:srgbClr val="F8F8F8"/>
                </a:highlight>
              </a:rPr>
              <a:t>Обнаруженные дефекты (1 - дефект есть, 0 - дефекта нет)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Коробка не по размеру,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Надписи внутри коробки,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88000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Поливка не по стандарту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  <p:sp>
        <p:nvSpPr>
          <p:cNvPr id="10" name="Google Shape;87;p17">
            <a:extLst>
              <a:ext uri="{FF2B5EF4-FFF2-40B4-BE49-F238E27FC236}">
                <a16:creationId xmlns:a16="http://schemas.microsoft.com/office/drawing/2014/main" id="{36450B42-4DBC-41EA-9E0F-A9D7DB2330E9}"/>
              </a:ext>
            </a:extLst>
          </p:cNvPr>
          <p:cNvSpPr txBox="1">
            <a:spLocks/>
          </p:cNvSpPr>
          <p:nvPr/>
        </p:nvSpPr>
        <p:spPr>
          <a:xfrm>
            <a:off x="9132241" y="2567389"/>
            <a:ext cx="6279839" cy="4331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ct val="95652"/>
            </a:pPr>
            <a:r>
              <a:rPr lang="ru-RU" sz="2000" b="1" dirty="0">
                <a:solidFill>
                  <a:srgbClr val="1D1C1D"/>
                </a:solidFill>
                <a:highlight>
                  <a:srgbClr val="F8F8F8"/>
                </a:highlight>
              </a:rPr>
              <a:t>Замечания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Некоторых фотографий может не быть (это редкость, но встречается). В этом случае поле будет пустым,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Фотки весят примерно по 300-500 </a:t>
            </a:r>
            <a:r>
              <a:rPr lang="ru-RU" sz="2000" dirty="0" err="1">
                <a:solidFill>
                  <a:srgbClr val="1D1C1D"/>
                </a:solidFill>
                <a:highlight>
                  <a:srgbClr val="F8F8F8"/>
                </a:highlight>
              </a:rPr>
              <a:t>kb</a:t>
            </a: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Разные дефекты могут лучше определяться на разных фотографиях. По опыту контролёров, 80% информации о пицце определяются по фоткам «Пицца сверху» и «Пицца под небольшим углом».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r>
              <a:rPr lang="ru-RU" sz="2000" dirty="0">
                <a:solidFill>
                  <a:srgbClr val="1D1C1D"/>
                </a:solidFill>
                <a:highlight>
                  <a:srgbClr val="F8F8F8"/>
                </a:highlight>
              </a:rPr>
              <a:t>• КК не по стандарту,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ct val="95652"/>
            </a:pPr>
            <a:endParaRPr lang="ru-RU" sz="115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ru-RU" dirty="0"/>
          </a:p>
        </p:txBody>
      </p:sp>
      <p:sp>
        <p:nvSpPr>
          <p:cNvPr id="11" name="Google Shape;87;p17">
            <a:extLst>
              <a:ext uri="{FF2B5EF4-FFF2-40B4-BE49-F238E27FC236}">
                <a16:creationId xmlns:a16="http://schemas.microsoft.com/office/drawing/2014/main" id="{FF454A23-1F64-4A6F-8A81-C2FE76B2B9E4}"/>
              </a:ext>
            </a:extLst>
          </p:cNvPr>
          <p:cNvSpPr txBox="1">
            <a:spLocks/>
          </p:cNvSpPr>
          <p:nvPr/>
        </p:nvSpPr>
        <p:spPr>
          <a:xfrm>
            <a:off x="1389490" y="7928702"/>
            <a:ext cx="12490139" cy="15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ct val="95652"/>
              <a:buFont typeface="Arial"/>
              <a:buNone/>
            </a:pPr>
            <a:r>
              <a:rPr lang="ru-RU" sz="2400" b="1" dirty="0">
                <a:solidFill>
                  <a:srgbClr val="1D1C1D"/>
                </a:solidFill>
                <a:highlight>
                  <a:srgbClr val="F8F8F8"/>
                </a:highlight>
              </a:rPr>
              <a:t>Задание</a:t>
            </a: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</a:rPr>
              <a:t>: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ct val="95652"/>
              <a:buFont typeface="Arial"/>
              <a:buNone/>
            </a:pPr>
            <a:r>
              <a:rPr lang="ru-RU" sz="2400" dirty="0">
                <a:solidFill>
                  <a:srgbClr val="1D1C1D"/>
                </a:solidFill>
                <a:highlight>
                  <a:srgbClr val="F8F8F8"/>
                </a:highlight>
              </a:rPr>
              <a:t>• Надо выбрать дефект и выявить алгоритм для определения наличия этого дефекта на фотографиях пиццы</a:t>
            </a:r>
          </a:p>
          <a:p>
            <a:pPr marL="0" indent="0">
              <a:spcBef>
                <a:spcPts val="1200"/>
              </a:spcBef>
              <a:buClr>
                <a:schemeClr val="dk1"/>
              </a:buClr>
              <a:buSzPct val="95652"/>
              <a:buFont typeface="Arial"/>
              <a:buNone/>
            </a:pPr>
            <a:endParaRPr lang="ru-RU" sz="24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8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1"/>
          <p:cNvSpPr txBox="1"/>
          <p:nvPr/>
        </p:nvSpPr>
        <p:spPr>
          <a:xfrm>
            <a:off x="632638" y="516821"/>
            <a:ext cx="14326231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00" b="0" i="0" u="none" strike="noStrike" kern="0" cap="none" spc="0" normalizeH="0" baseline="0" noProof="0" dirty="0">
                <a:ln>
                  <a:noFill/>
                </a:ln>
                <a:solidFill>
                  <a:srgbClr val="4BD0A0"/>
                </a:solidFill>
                <a:effectLst/>
                <a:uLnTx/>
                <a:uFillTx/>
                <a:latin typeface="Golos Text" panose="020B0503020202020204" pitchFamily="34" charset="0"/>
                <a:ea typeface="Proxima Nova Semibold"/>
                <a:cs typeface="Golos Text" panose="020B0503020202020204" pitchFamily="34" charset="0"/>
                <a:sym typeface="Proxima Nova Semibold"/>
              </a:rPr>
              <a:t>CRISP-DM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4BD0A0"/>
              </a:solidFill>
              <a:effectLst/>
              <a:uLnTx/>
              <a:uFillTx/>
              <a:latin typeface="Golos Text" panose="020B0503020202020204" pitchFamily="34" charset="0"/>
              <a:ea typeface="Proxima Nova Semibold"/>
              <a:cs typeface="Golos Text" panose="020B0503020202020204" pitchFamily="34" charset="0"/>
              <a:sym typeface="Proxima Nova Semibold"/>
            </a:endParaRPr>
          </a:p>
        </p:txBody>
      </p:sp>
      <p:cxnSp>
        <p:nvCxnSpPr>
          <p:cNvPr id="980" name="Google Shape;980;p51"/>
          <p:cNvCxnSpPr/>
          <p:nvPr/>
        </p:nvCxnSpPr>
        <p:spPr>
          <a:xfrm>
            <a:off x="632638" y="1410366"/>
            <a:ext cx="4534800" cy="0"/>
          </a:xfrm>
          <a:prstGeom prst="straightConnector1">
            <a:avLst/>
          </a:prstGeom>
          <a:noFill/>
          <a:ln w="9525" cap="flat" cmpd="sng">
            <a:solidFill>
              <a:srgbClr val="27282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6" name="Google Shape;10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63" y="727413"/>
            <a:ext cx="2333700" cy="233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1A8BCB-E7F0-4295-8EA7-F957A428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796" y="2123409"/>
            <a:ext cx="13420725" cy="67532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50189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1772</Words>
  <Application>Microsoft Office PowerPoint</Application>
  <PresentationFormat>Произвольный</PresentationFormat>
  <Paragraphs>339</Paragraphs>
  <Slides>36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Gill Sans</vt:lpstr>
      <vt:lpstr>Proxima Nova</vt:lpstr>
      <vt:lpstr>Proxima Nova Semibold</vt:lpstr>
      <vt:lpstr>Arial</vt:lpstr>
      <vt:lpstr>Golos Text Medium</vt:lpstr>
      <vt:lpstr>Golos Text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Свинота</dc:creator>
  <cp:lastModifiedBy>Дмитрий Зеленин</cp:lastModifiedBy>
  <cp:revision>78</cp:revision>
  <dcterms:modified xsi:type="dcterms:W3CDTF">2021-01-23T16:32:42Z</dcterms:modified>
</cp:coreProperties>
</file>